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6858000" cy="9906000" type="A4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99FF"/>
    <a:srgbClr val="FFCCFF"/>
    <a:srgbClr val="FFFFCC"/>
    <a:srgbClr val="DEB622"/>
    <a:srgbClr val="FF66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67" autoAdjust="0"/>
    <p:restoredTop sz="94660"/>
  </p:normalViewPr>
  <p:slideViewPr>
    <p:cSldViewPr snapToGrid="0" showGuides="1">
      <p:cViewPr>
        <p:scale>
          <a:sx n="190" d="100"/>
          <a:sy n="190" d="100"/>
        </p:scale>
        <p:origin x="642" y="-7008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38B42-9CF6-400F-A6FC-6F8ED0EA4366}" type="datetimeFigureOut">
              <a:rPr lang="th-TH" smtClean="0"/>
              <a:t>26/06/66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CD1C1-398D-4FA9-A7A8-BFBC5E087FE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04733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D1C1-398D-4FA9-A7A8-BFBC5E087FE3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26300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E1420-BD6D-4EBA-AF21-4CF46255EF49}" type="datetimeFigureOut">
              <a:rPr lang="th-TH" smtClean="0"/>
              <a:t>26/06/66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024F-0102-43EF-98CB-3E47C5D11E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8666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E1420-BD6D-4EBA-AF21-4CF46255EF49}" type="datetimeFigureOut">
              <a:rPr lang="th-TH" smtClean="0"/>
              <a:t>26/06/66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024F-0102-43EF-98CB-3E47C5D11E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7836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E1420-BD6D-4EBA-AF21-4CF46255EF49}" type="datetimeFigureOut">
              <a:rPr lang="th-TH" smtClean="0"/>
              <a:t>26/06/66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024F-0102-43EF-98CB-3E47C5D11E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60228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E1420-BD6D-4EBA-AF21-4CF46255EF49}" type="datetimeFigureOut">
              <a:rPr lang="th-TH" smtClean="0"/>
              <a:t>26/06/66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024F-0102-43EF-98CB-3E47C5D11E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57442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E1420-BD6D-4EBA-AF21-4CF46255EF49}" type="datetimeFigureOut">
              <a:rPr lang="th-TH" smtClean="0"/>
              <a:t>26/06/66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024F-0102-43EF-98CB-3E47C5D11E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0919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E1420-BD6D-4EBA-AF21-4CF46255EF49}" type="datetimeFigureOut">
              <a:rPr lang="th-TH" smtClean="0"/>
              <a:t>26/06/66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024F-0102-43EF-98CB-3E47C5D11E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01192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E1420-BD6D-4EBA-AF21-4CF46255EF49}" type="datetimeFigureOut">
              <a:rPr lang="th-TH" smtClean="0"/>
              <a:t>26/06/66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024F-0102-43EF-98CB-3E47C5D11E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12773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E1420-BD6D-4EBA-AF21-4CF46255EF49}" type="datetimeFigureOut">
              <a:rPr lang="th-TH" smtClean="0"/>
              <a:t>26/06/66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024F-0102-43EF-98CB-3E47C5D11E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9462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E1420-BD6D-4EBA-AF21-4CF46255EF49}" type="datetimeFigureOut">
              <a:rPr lang="th-TH" smtClean="0"/>
              <a:t>26/06/66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024F-0102-43EF-98CB-3E47C5D11E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8565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E1420-BD6D-4EBA-AF21-4CF46255EF49}" type="datetimeFigureOut">
              <a:rPr lang="th-TH" smtClean="0"/>
              <a:t>26/06/66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024F-0102-43EF-98CB-3E47C5D11E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03295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E1420-BD6D-4EBA-AF21-4CF46255EF49}" type="datetimeFigureOut">
              <a:rPr lang="th-TH" smtClean="0"/>
              <a:t>26/06/66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024F-0102-43EF-98CB-3E47C5D11E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6618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E1420-BD6D-4EBA-AF21-4CF46255EF49}" type="datetimeFigureOut">
              <a:rPr lang="th-TH" smtClean="0"/>
              <a:t>26/06/66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E024F-0102-43EF-98CB-3E47C5D11E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4705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3.jpeg"/><Relationship Id="rId7" Type="http://schemas.microsoft.com/office/2007/relationships/hdphoto" Target="../media/hdphoto17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78.jpeg"/><Relationship Id="rId5" Type="http://schemas.microsoft.com/office/2007/relationships/hdphoto" Target="../media/hdphoto16.wdp"/><Relationship Id="rId10" Type="http://schemas.openxmlformats.org/officeDocument/2006/relationships/image" Target="../media/image77.jpeg"/><Relationship Id="rId4" Type="http://schemas.openxmlformats.org/officeDocument/2006/relationships/image" Target="../media/image74.png"/><Relationship Id="rId9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microsoft.com/office/2007/relationships/hdphoto" Target="../media/hdphoto24.wdp"/><Relationship Id="rId18" Type="http://schemas.microsoft.com/office/2007/relationships/hdphoto" Target="../media/hdphoto26.wdp"/><Relationship Id="rId3" Type="http://schemas.microsoft.com/office/2007/relationships/hdphoto" Target="../media/hdphoto19.wdp"/><Relationship Id="rId21" Type="http://schemas.openxmlformats.org/officeDocument/2006/relationships/image" Target="../media/image89.jpeg"/><Relationship Id="rId7" Type="http://schemas.microsoft.com/office/2007/relationships/hdphoto" Target="../media/hdphoto21.wdp"/><Relationship Id="rId12" Type="http://schemas.openxmlformats.org/officeDocument/2006/relationships/image" Target="../media/image84.png"/><Relationship Id="rId17" Type="http://schemas.openxmlformats.org/officeDocument/2006/relationships/image" Target="../media/image87.png"/><Relationship Id="rId2" Type="http://schemas.openxmlformats.org/officeDocument/2006/relationships/image" Target="../media/image79.png"/><Relationship Id="rId16" Type="http://schemas.openxmlformats.org/officeDocument/2006/relationships/image" Target="../media/image86.jpeg"/><Relationship Id="rId20" Type="http://schemas.microsoft.com/office/2007/relationships/hdphoto" Target="../media/hdphoto2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microsoft.com/office/2007/relationships/hdphoto" Target="../media/hdphoto23.wdp"/><Relationship Id="rId5" Type="http://schemas.microsoft.com/office/2007/relationships/hdphoto" Target="../media/hdphoto20.wdp"/><Relationship Id="rId15" Type="http://schemas.microsoft.com/office/2007/relationships/hdphoto" Target="../media/hdphoto25.wdp"/><Relationship Id="rId10" Type="http://schemas.openxmlformats.org/officeDocument/2006/relationships/image" Target="../media/image83.png"/><Relationship Id="rId19" Type="http://schemas.openxmlformats.org/officeDocument/2006/relationships/image" Target="../media/image88.png"/><Relationship Id="rId4" Type="http://schemas.openxmlformats.org/officeDocument/2006/relationships/image" Target="../media/image80.png"/><Relationship Id="rId9" Type="http://schemas.microsoft.com/office/2007/relationships/hdphoto" Target="../media/hdphoto22.wdp"/><Relationship Id="rId14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7.png"/><Relationship Id="rId3" Type="http://schemas.openxmlformats.org/officeDocument/2006/relationships/image" Target="../media/image91.png"/><Relationship Id="rId7" Type="http://schemas.openxmlformats.org/officeDocument/2006/relationships/image" Target="../media/image93.jpeg"/><Relationship Id="rId12" Type="http://schemas.microsoft.com/office/2007/relationships/hdphoto" Target="../media/hdphoto31.wdp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11" Type="http://schemas.openxmlformats.org/officeDocument/2006/relationships/image" Target="../media/image96.png"/><Relationship Id="rId5" Type="http://schemas.openxmlformats.org/officeDocument/2006/relationships/image" Target="../media/image92.png"/><Relationship Id="rId15" Type="http://schemas.openxmlformats.org/officeDocument/2006/relationships/image" Target="../media/image98.jpeg"/><Relationship Id="rId10" Type="http://schemas.openxmlformats.org/officeDocument/2006/relationships/image" Target="../media/image95.jpeg"/><Relationship Id="rId4" Type="http://schemas.microsoft.com/office/2007/relationships/hdphoto" Target="../media/hdphoto28.wdp"/><Relationship Id="rId9" Type="http://schemas.microsoft.com/office/2007/relationships/hdphoto" Target="../media/hdphoto30.wdp"/><Relationship Id="rId14" Type="http://schemas.microsoft.com/office/2007/relationships/hdphoto" Target="../media/hdphoto3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g"/><Relationship Id="rId4" Type="http://schemas.openxmlformats.org/officeDocument/2006/relationships/image" Target="../media/image10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microsoft.com/office/2007/relationships/hdphoto" Target="../media/hdphoto33.wdp"/><Relationship Id="rId7" Type="http://schemas.openxmlformats.org/officeDocument/2006/relationships/image" Target="../media/image113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5.jpeg"/><Relationship Id="rId7" Type="http://schemas.openxmlformats.org/officeDocument/2006/relationships/image" Target="../media/image128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microsoft.com/office/2007/relationships/hdphoto" Target="../media/hdphoto34.wdp"/><Relationship Id="rId4" Type="http://schemas.openxmlformats.org/officeDocument/2006/relationships/image" Target="../media/image126.png"/><Relationship Id="rId9" Type="http://schemas.openxmlformats.org/officeDocument/2006/relationships/image" Target="../media/image13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openxmlformats.org/officeDocument/2006/relationships/image" Target="../media/image11.jpeg"/><Relationship Id="rId4" Type="http://schemas.openxmlformats.org/officeDocument/2006/relationships/image" Target="../media/image7.png"/><Relationship Id="rId9" Type="http://schemas.openxmlformats.org/officeDocument/2006/relationships/image" Target="../media/image10.jpe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2.png"/><Relationship Id="rId7" Type="http://schemas.openxmlformats.org/officeDocument/2006/relationships/image" Target="../media/image136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10" Type="http://schemas.openxmlformats.org/officeDocument/2006/relationships/image" Target="../media/image139.png"/><Relationship Id="rId4" Type="http://schemas.openxmlformats.org/officeDocument/2006/relationships/image" Target="../media/image133.jpeg"/><Relationship Id="rId9" Type="http://schemas.openxmlformats.org/officeDocument/2006/relationships/image" Target="../media/image1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1.jpeg"/><Relationship Id="rId7" Type="http://schemas.microsoft.com/office/2007/relationships/hdphoto" Target="../media/hdphoto35.wdp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Relationship Id="rId9" Type="http://schemas.openxmlformats.org/officeDocument/2006/relationships/image" Target="../media/image14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g"/><Relationship Id="rId3" Type="http://schemas.microsoft.com/office/2007/relationships/hdphoto" Target="../media/hdphoto36.wdp"/><Relationship Id="rId7" Type="http://schemas.microsoft.com/office/2007/relationships/hdphoto" Target="../media/hdphoto38.wdp"/><Relationship Id="rId12" Type="http://schemas.microsoft.com/office/2007/relationships/hdphoto" Target="../media/hdphoto39.wdp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153.png"/><Relationship Id="rId5" Type="http://schemas.microsoft.com/office/2007/relationships/hdphoto" Target="../media/hdphoto37.wdp"/><Relationship Id="rId10" Type="http://schemas.openxmlformats.org/officeDocument/2006/relationships/image" Target="../media/image152.jpeg"/><Relationship Id="rId4" Type="http://schemas.openxmlformats.org/officeDocument/2006/relationships/image" Target="../media/image148.png"/><Relationship Id="rId9" Type="http://schemas.openxmlformats.org/officeDocument/2006/relationships/image" Target="../media/image1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13" Type="http://schemas.openxmlformats.org/officeDocument/2006/relationships/image" Target="../media/image170.jpeg"/><Relationship Id="rId3" Type="http://schemas.openxmlformats.org/officeDocument/2006/relationships/image" Target="../media/image161.png"/><Relationship Id="rId7" Type="http://schemas.openxmlformats.org/officeDocument/2006/relationships/image" Target="../media/image164.jpeg"/><Relationship Id="rId12" Type="http://schemas.openxmlformats.org/officeDocument/2006/relationships/image" Target="../media/image169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11" Type="http://schemas.openxmlformats.org/officeDocument/2006/relationships/image" Target="../media/image168.jpeg"/><Relationship Id="rId5" Type="http://schemas.openxmlformats.org/officeDocument/2006/relationships/image" Target="../media/image162.jpeg"/><Relationship Id="rId10" Type="http://schemas.openxmlformats.org/officeDocument/2006/relationships/image" Target="../media/image167.jpeg"/><Relationship Id="rId4" Type="http://schemas.microsoft.com/office/2007/relationships/hdphoto" Target="../media/hdphoto40.wdp"/><Relationship Id="rId9" Type="http://schemas.openxmlformats.org/officeDocument/2006/relationships/image" Target="../media/image16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5.wdp"/><Relationship Id="rId7" Type="http://schemas.openxmlformats.org/officeDocument/2006/relationships/image" Target="../media/image23.png"/><Relationship Id="rId12" Type="http://schemas.openxmlformats.org/officeDocument/2006/relationships/image" Target="../media/image2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6.jpeg"/><Relationship Id="rId5" Type="http://schemas.openxmlformats.org/officeDocument/2006/relationships/image" Target="../media/image21.jpeg"/><Relationship Id="rId10" Type="http://schemas.openxmlformats.org/officeDocument/2006/relationships/image" Target="../media/image25.jpeg"/><Relationship Id="rId4" Type="http://schemas.openxmlformats.org/officeDocument/2006/relationships/image" Target="../media/image20.jpe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hdphoto" Target="../media/hdphoto8.wdp"/><Relationship Id="rId7" Type="http://schemas.openxmlformats.org/officeDocument/2006/relationships/image" Target="../media/image35.jpeg"/><Relationship Id="rId12" Type="http://schemas.microsoft.com/office/2007/relationships/hdphoto" Target="../media/hdphoto1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8.png"/><Relationship Id="rId5" Type="http://schemas.microsoft.com/office/2007/relationships/hdphoto" Target="../media/hdphoto9.wdp"/><Relationship Id="rId10" Type="http://schemas.microsoft.com/office/2007/relationships/hdphoto" Target="../media/hdphoto10.wdp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49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7.jpeg"/><Relationship Id="rId5" Type="http://schemas.openxmlformats.org/officeDocument/2006/relationships/image" Target="../media/image42.jpeg"/><Relationship Id="rId10" Type="http://schemas.microsoft.com/office/2007/relationships/hdphoto" Target="../media/hdphoto12.wdp"/><Relationship Id="rId4" Type="http://schemas.openxmlformats.org/officeDocument/2006/relationships/image" Target="../media/image41.jpeg"/><Relationship Id="rId9" Type="http://schemas.openxmlformats.org/officeDocument/2006/relationships/image" Target="../media/image46.png"/><Relationship Id="rId14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52.jpeg"/><Relationship Id="rId7" Type="http://schemas.openxmlformats.org/officeDocument/2006/relationships/image" Target="../media/image5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microsoft.com/office/2007/relationships/hdphoto" Target="../media/hdphoto13.wdp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52268F-A3C1-75DF-69F9-B8080446D0F9}"/>
              </a:ext>
            </a:extLst>
          </p:cNvPr>
          <p:cNvSpPr txBox="1"/>
          <p:nvPr/>
        </p:nvSpPr>
        <p:spPr>
          <a:xfrm>
            <a:off x="-253204" y="1565197"/>
            <a:ext cx="734848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algn="ctr"/>
            <a:r>
              <a:rPr lang="th-TH" sz="24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คณะเทคโนโลยีการจัดการ</a:t>
            </a:r>
          </a:p>
          <a:p>
            <a:pPr algn="ctr"/>
            <a:r>
              <a:rPr lang="th-TH" sz="24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ร่วมปลูกต้นไม้ เนื่องในวันต้นไม้ประจำปีของชาติ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1BD477-0A29-D89F-D984-CDC55AFCD6F1}"/>
              </a:ext>
            </a:extLst>
          </p:cNvPr>
          <p:cNvSpPr txBox="1"/>
          <p:nvPr/>
        </p:nvSpPr>
        <p:spPr>
          <a:xfrm>
            <a:off x="152400" y="7092230"/>
            <a:ext cx="6581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</a:t>
            </a:r>
            <a:r>
              <a:rPr lang="en-US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วันศุกร์ที่ 2 มิถุนายน 2566 เวลา 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09.00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น. ผู้ช่วยศาสตราจารย์รุ่งทิพย์ เกษตรสิงห์ หัวหน้าสาขาการตลาด พร้อมด้วย อาจารย์กันทนา ตลับทอง อาจารย์ประจำสาขาภาษาศาสตร์ และบุคลากรสายสนับสนุน คณะเทคโนโลยี     การจัดการ ร่วมกิจกรรมจิตอาสาร่วมปลูกต้นไม้ ในวันต้นไม้ประจำปีของชาติ ณ บริเวณเกาะเสด็จประพาส มหาวิทยาลัยเทคโนโลยีราชมงคลอีสาน วิทยาเขตสุรินทร์ เพื่อถวายเป็นพระราชกุศลแด่ สมเด็จพระนางเจ้าสุทิดา พัชรสุธาพิมลลักษณ พระบรมราชินี เนื่องในโอกาสมงคลทรงเจริญพระชนมพรรษา 3 มิถุนายน 256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และสร้างจิตสำนึกเห็นถึงความสำคัญของการอนุรักษ์และฟื้นฟูทรัพยากรป่าไม้ของชาติ  ในโอกาสนี้ได้รับเกียรติจาก ผู้ช่วยศาสตราจารย์ ดร.วิรัช  อนุชานุรักษ์ </a:t>
            </a:r>
            <a:b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ผู้ช่วยอธิการบดีประจำวิทยาเขตสุรินทร์ เป็นประธานในพิธีเปิดและร่วมปลูกต้นไม้</a:t>
            </a:r>
          </a:p>
        </p:txBody>
      </p:sp>
      <p:pic>
        <p:nvPicPr>
          <p:cNvPr id="10" name="Picture 9" descr="A group of people standing together&#10;&#10;Description automatically generated with medium confidence">
            <a:extLst>
              <a:ext uri="{FF2B5EF4-FFF2-40B4-BE49-F238E27FC236}">
                <a16:creationId xmlns:a16="http://schemas.microsoft.com/office/drawing/2014/main" id="{BDD0D46A-B007-0099-F1D3-6CE6E05A9E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0" b="12494"/>
          <a:stretch/>
        </p:blipFill>
        <p:spPr>
          <a:xfrm>
            <a:off x="148707" y="2516150"/>
            <a:ext cx="6548597" cy="2962871"/>
          </a:xfrm>
          <a:prstGeom prst="rect">
            <a:avLst/>
          </a:prstGeom>
        </p:spPr>
      </p:pic>
      <p:pic>
        <p:nvPicPr>
          <p:cNvPr id="12" name="Picture 11" descr="A group of people wearing matching outfits&#10;&#10;Description automatically generated with medium confidence">
            <a:extLst>
              <a:ext uri="{FF2B5EF4-FFF2-40B4-BE49-F238E27FC236}">
                <a16:creationId xmlns:a16="http://schemas.microsoft.com/office/drawing/2014/main" id="{300EAEE4-9198-4E25-772D-C7F1182CE7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2" y="5501559"/>
            <a:ext cx="2156327" cy="1437551"/>
          </a:xfrm>
          <a:prstGeom prst="rect">
            <a:avLst/>
          </a:prstGeom>
        </p:spPr>
      </p:pic>
      <p:pic>
        <p:nvPicPr>
          <p:cNvPr id="17" name="Picture 16" descr="A person planting a tree&#10;&#10;Description automatically generated with medium confidence">
            <a:extLst>
              <a:ext uri="{FF2B5EF4-FFF2-40B4-BE49-F238E27FC236}">
                <a16:creationId xmlns:a16="http://schemas.microsoft.com/office/drawing/2014/main" id="{90CDC331-FE28-8E96-C5A1-3588410AF3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8" y="5501559"/>
            <a:ext cx="2156327" cy="1437551"/>
          </a:xfrm>
          <a:prstGeom prst="rect">
            <a:avLst/>
          </a:prstGeom>
        </p:spPr>
      </p:pic>
      <p:pic>
        <p:nvPicPr>
          <p:cNvPr id="19" name="Picture 18" descr="A group of women planting a tree&#10;&#10;Description automatically generated with low confidence">
            <a:extLst>
              <a:ext uri="{FF2B5EF4-FFF2-40B4-BE49-F238E27FC236}">
                <a16:creationId xmlns:a16="http://schemas.microsoft.com/office/drawing/2014/main" id="{81E6F0CA-E82F-11B7-8DD6-2D24288C9A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481" y="5501559"/>
            <a:ext cx="2156327" cy="143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85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D06F0D-EC6E-24EB-1F77-54C7C7507331}"/>
              </a:ext>
            </a:extLst>
          </p:cNvPr>
          <p:cNvSpPr txBox="1"/>
          <p:nvPr/>
        </p:nvSpPr>
        <p:spPr>
          <a:xfrm>
            <a:off x="-245244" y="1416251"/>
            <a:ext cx="7348487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algn="ctr"/>
            <a:r>
              <a:rPr lang="th-TH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โครงการปฐมนิเทศนักศึกษาใหม่ ประจำปีการศึกษา </a:t>
            </a:r>
            <a:r>
              <a:rPr lang="en-US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2566</a:t>
            </a:r>
            <a:endParaRPr lang="th-TH" sz="2000" b="1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rgbClr val="F1F18B"/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loud Soft" panose="02000000000000000000" pitchFamily="2" charset="0"/>
              <a:ea typeface="BoonTook Mon Ultra" panose="02010105050000000000" pitchFamily="2" charset="-34"/>
              <a:cs typeface="Cloud Soft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CBEA95-C3D6-F031-0070-487505AD39FB}"/>
              </a:ext>
            </a:extLst>
          </p:cNvPr>
          <p:cNvSpPr txBox="1"/>
          <p:nvPr/>
        </p:nvSpPr>
        <p:spPr>
          <a:xfrm>
            <a:off x="40746" y="6958917"/>
            <a:ext cx="67765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      วันจันทร์ที่ 12 มิถุนายน 2566 เวลา 09.30 น. รองศาสตราจารย์ ดร.สำเนาว์ เสาวกูล 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รองอธิการบดีประจำวิทยาเขตสุรินทร์ ประธานในพิธี พร้อมด้วย อาจารย์ ดร.ภรณี หลาวทอง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คณบดีคณะเทคโนโลยีการจัดการ  คณะผู้บริหาร คณาจารย์ บุคลากร และนักศึกษา ร่วมโครงการปฐมนิเทศ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นักศึกษาใหม่ ประจำปีการศึกษา 2566 ณ ห้องประชุมชมพูพันธุ์ทิพย์ ชั้น 3 คณะเทคโนโลยีการจัดการ โดยมีวัตถุประสงค์เพื่อให้นักศึกษาใหม่ได้ทราบกฎระเบียบ และแนวทางการประพฤติปฏิบัติตนให้มีความเหมาะสมกับการเป็นนักศึกษาที่สมบูรณ์ ได้ทราบถึงการจัดกระบวนการเรียนการสอนในแต่ละสาขาของตนเอง นักศึกษามีความเคารพในครู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-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อาจารย์ และมีความรักในสถาบัน มีความคิดสร้างสรรค์ และเป็นผู้ที่ห่างไกลยาเสพติดตลอดจน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ทราบถึงกฎระเบียบจราจร</a:t>
            </a:r>
          </a:p>
        </p:txBody>
      </p:sp>
      <p:pic>
        <p:nvPicPr>
          <p:cNvPr id="7" name="Picture 6" descr="A person standing on a stage with flowers&#10;&#10;Description automatically generated with low confidence">
            <a:extLst>
              <a:ext uri="{FF2B5EF4-FFF2-40B4-BE49-F238E27FC236}">
                <a16:creationId xmlns:a16="http://schemas.microsoft.com/office/drawing/2014/main" id="{A4A2EF30-D76E-36B6-892E-1B3121B8B4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6" y="1816361"/>
            <a:ext cx="3269124" cy="2179416"/>
          </a:xfrm>
          <a:prstGeom prst="rect">
            <a:avLst/>
          </a:prstGeom>
        </p:spPr>
      </p:pic>
      <p:pic>
        <p:nvPicPr>
          <p:cNvPr id="11" name="Picture 10" descr="A group of people sitting in chairs&#10;&#10;Description automatically generated with low confidence">
            <a:extLst>
              <a:ext uri="{FF2B5EF4-FFF2-40B4-BE49-F238E27FC236}">
                <a16:creationId xmlns:a16="http://schemas.microsoft.com/office/drawing/2014/main" id="{E51BAEE0-EBD8-872D-32FE-15293B23D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01" y="5498308"/>
            <a:ext cx="2164865" cy="1443241"/>
          </a:xfrm>
          <a:prstGeom prst="rect">
            <a:avLst/>
          </a:prstGeom>
        </p:spPr>
      </p:pic>
      <p:pic>
        <p:nvPicPr>
          <p:cNvPr id="15" name="Picture 14" descr="A person and person holding a large trophy&#10;&#10;Description automatically generated with low confidence">
            <a:extLst>
              <a:ext uri="{FF2B5EF4-FFF2-40B4-BE49-F238E27FC236}">
                <a16:creationId xmlns:a16="http://schemas.microsoft.com/office/drawing/2014/main" id="{5A700A1C-6AF3-6F48-BAFA-E5FA3C5CC0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62" y="4022408"/>
            <a:ext cx="2164104" cy="1442736"/>
          </a:xfrm>
          <a:prstGeom prst="rect">
            <a:avLst/>
          </a:prstGeom>
        </p:spPr>
      </p:pic>
      <p:pic>
        <p:nvPicPr>
          <p:cNvPr id="19" name="Picture 18" descr="A group of people standing in a large room&#10;&#10;Description automatically generated with medium confidence">
            <a:extLst>
              <a:ext uri="{FF2B5EF4-FFF2-40B4-BE49-F238E27FC236}">
                <a16:creationId xmlns:a16="http://schemas.microsoft.com/office/drawing/2014/main" id="{B7C1DB4F-2E9F-963C-D2E9-BAD9EECF45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241" y="4021302"/>
            <a:ext cx="2164863" cy="1443242"/>
          </a:xfrm>
          <a:prstGeom prst="rect">
            <a:avLst/>
          </a:prstGeom>
        </p:spPr>
      </p:pic>
      <p:pic>
        <p:nvPicPr>
          <p:cNvPr id="21" name="Picture 20" descr="A group of people sitting in chairs&#10;&#10;Description automatically generated with low confidence">
            <a:extLst>
              <a:ext uri="{FF2B5EF4-FFF2-40B4-BE49-F238E27FC236}">
                <a16:creationId xmlns:a16="http://schemas.microsoft.com/office/drawing/2014/main" id="{492B4D12-FFAE-7FE9-6543-306613C8AF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241" y="5486518"/>
            <a:ext cx="2164862" cy="1443241"/>
          </a:xfrm>
          <a:prstGeom prst="rect">
            <a:avLst/>
          </a:prstGeom>
        </p:spPr>
      </p:pic>
      <p:pic>
        <p:nvPicPr>
          <p:cNvPr id="23" name="Picture 22" descr="A group of people sitting in chairs&#10;&#10;Description automatically generated with low confidence">
            <a:extLst>
              <a:ext uri="{FF2B5EF4-FFF2-40B4-BE49-F238E27FC236}">
                <a16:creationId xmlns:a16="http://schemas.microsoft.com/office/drawing/2014/main" id="{3C55E80F-BCAE-B77C-49E7-99DDF2ACF1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301" y="5495227"/>
            <a:ext cx="2164105" cy="1442737"/>
          </a:xfrm>
          <a:prstGeom prst="rect">
            <a:avLst/>
          </a:prstGeom>
        </p:spPr>
      </p:pic>
      <p:pic>
        <p:nvPicPr>
          <p:cNvPr id="3" name="Picture 2" descr="A group of people standing in a line&#10;&#10;Description automatically generated with medium confidence">
            <a:extLst>
              <a:ext uri="{FF2B5EF4-FFF2-40B4-BE49-F238E27FC236}">
                <a16:creationId xmlns:a16="http://schemas.microsoft.com/office/drawing/2014/main" id="{6161756B-0B5D-A220-C86E-D2487C2AC0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302" y="4024685"/>
            <a:ext cx="2164104" cy="1442736"/>
          </a:xfrm>
          <a:prstGeom prst="rect">
            <a:avLst/>
          </a:prstGeom>
        </p:spPr>
      </p:pic>
      <p:pic>
        <p:nvPicPr>
          <p:cNvPr id="8" name="Picture 7" descr="A person standing on a stage with a microphone&#10;&#10;Description automatically generated with low confidence">
            <a:extLst>
              <a:ext uri="{FF2B5EF4-FFF2-40B4-BE49-F238E27FC236}">
                <a16:creationId xmlns:a16="http://schemas.microsoft.com/office/drawing/2014/main" id="{73CDCB95-5D59-FF5C-D4F6-3D9AFA5E7D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157" y="1823970"/>
            <a:ext cx="3252260" cy="216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21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8FD739-433D-6ABF-57AC-37F4DEE86866}"/>
              </a:ext>
            </a:extLst>
          </p:cNvPr>
          <p:cNvSpPr txBox="1"/>
          <p:nvPr/>
        </p:nvSpPr>
        <p:spPr>
          <a:xfrm>
            <a:off x="-245246" y="1609586"/>
            <a:ext cx="734848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algn="ctr"/>
            <a:r>
              <a:rPr lang="th-TH" sz="24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รับฟังและให้ข้อเสนอแนะในการนำเสนอหลักสูตร</a:t>
            </a:r>
            <a:br>
              <a:rPr lang="th-TH" sz="24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</a:br>
            <a:r>
              <a:rPr lang="th-TH" sz="24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เพื่อเข้าสภาวิชาการ มหาวิทยาลัยเทคโนโลยีราชมงคลอีสาน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E91837-12DE-FD59-D7D7-08074493CA62}"/>
              </a:ext>
            </a:extLst>
          </p:cNvPr>
          <p:cNvSpPr txBox="1"/>
          <p:nvPr/>
        </p:nvSpPr>
        <p:spPr>
          <a:xfrm>
            <a:off x="41726" y="7196387"/>
            <a:ext cx="6776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วันจันทร์ที่ 12 มิถุนายน 2566 เวลา 13.30 น. อาจารย์ ดร.ภรณี หลาวทอง คณบดีคณะเทคโนโลยีการจัดการ และอาจารย์ณัฐพงษ์ วงศ์วรรณ รองคณบดีฝ่ายวิชาการและวิจัย ร่วมรับฟังและให้ข้อเสนอแนะในการนำเสนอหลักสูตรเพื่อเข้าสภาวิชาการ มหาวิทยาลัยเทคโนโลยีราชมงคลอีสาน ได้แก่ หลักสูตรเทคโนโลยีบัณฑิต 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สาขาวิชาเทคโนโลยีมัลติมีเดีย (หลักสูตรปรับปรุง พ.ศ. 2567) หลักสูตรประกาศนียบัตรวิชาชีพชั้นสูง 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สาขาวิชาการจัดการ (หลักสูตรปรับปรุง พ.ศ. 2567) และหลักสูตรประกาศนียบัตรบัณฑิตวิชาชีพครู (ป.บัณฑิต) ไว้ในแผนพัฒนาหลักสูตรมหาวิทยาลัย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03B5A6-3BFE-C1CA-EC64-DEA53BE9D2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91" y="2645303"/>
            <a:ext cx="3243327" cy="2162217"/>
          </a:xfrm>
          <a:prstGeom prst="rect">
            <a:avLst/>
          </a:prstGeom>
        </p:spPr>
      </p:pic>
      <p:pic>
        <p:nvPicPr>
          <p:cNvPr id="9" name="Picture 8" descr="A group of people wearing mask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680DA4A5-6743-F90C-3170-937F845E0D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414" y="2645303"/>
            <a:ext cx="3243327" cy="2162218"/>
          </a:xfrm>
          <a:prstGeom prst="rect">
            <a:avLst/>
          </a:prstGeom>
        </p:spPr>
      </p:pic>
      <p:pic>
        <p:nvPicPr>
          <p:cNvPr id="11" name="Picture 10" descr="A group of men sitting at a table with a computer&#10;&#10;Description automatically generated with low confidence">
            <a:extLst>
              <a:ext uri="{FF2B5EF4-FFF2-40B4-BE49-F238E27FC236}">
                <a16:creationId xmlns:a16="http://schemas.microsoft.com/office/drawing/2014/main" id="{B24A4700-67FE-4060-D948-CA9B91B7D4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4" y="4836539"/>
            <a:ext cx="3240534" cy="2160356"/>
          </a:xfrm>
          <a:prstGeom prst="rect">
            <a:avLst/>
          </a:prstGeom>
        </p:spPr>
      </p:pic>
      <p:pic>
        <p:nvPicPr>
          <p:cNvPr id="13" name="Picture 12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E82D4253-2718-F8E6-A41D-534444E818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624" y="4836541"/>
            <a:ext cx="3240535" cy="216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82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9EB736-6C89-3129-A3FE-7710370BA1B3}"/>
              </a:ext>
            </a:extLst>
          </p:cNvPr>
          <p:cNvSpPr txBox="1"/>
          <p:nvPr/>
        </p:nvSpPr>
        <p:spPr>
          <a:xfrm>
            <a:off x="-245246" y="1450566"/>
            <a:ext cx="7348487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algn="ctr"/>
            <a:r>
              <a:rPr lang="th-TH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โครงการเสริมสร้างจริยธรรมนักศึกษาใหม่ ประจำปีการศึกษา 2566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CB7301-5215-9777-99D8-5799DD8FB7A5}"/>
              </a:ext>
            </a:extLst>
          </p:cNvPr>
          <p:cNvSpPr txBox="1"/>
          <p:nvPr/>
        </p:nvSpPr>
        <p:spPr>
          <a:xfrm>
            <a:off x="40746" y="6362603"/>
            <a:ext cx="67765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    วันอังคารที่ 1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3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มิถุนายน 2566 เวลา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09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.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00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น. รองศาสตราจารย์ ดร.สำเนาว์ เสาวกูล รองอธิการบดี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ประจำวิทยาเขตสุรินทร์  ประธานในพิธี พร้อมด้วย คณะผู้บริหาร คณาจารย์ บุคลากร และนักศึกษา ร่วมโครงการเสริมสร้างจริยธรรมนักศึกษาใหม่ ประจำปีการศึกษา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2566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ณ ห้องประชุมชมพูพันธุ์ทิพย์ ชั้น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3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คณะเทคโนโลยี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การจัดการ โดยมีวัตถุประสงค์เพื่อเตรียมความพร้อมให้กับนักศึกษาใหม่ในการเข้ามาเรียนในรั้วมหาวิทยาลัยฯ 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การอบรมความรู้ด้านจริยธรรมจาก พระอาจารย์พิธิวัฒน์ ปุญญกุสโล วัดป่าโยธาประสิทธิ์ มาให้ความรู้เรื่อง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พุทธปัญญาสู่การพัฒนาชีวิต หลักธรรมมาใช้ในชีวิตประจำวัน ปลูกฝังคุณธรรม จริยธรรม ความเสียสละ, การให้ความรู้เกี่ยวกับเรื่องย้อนรอยภูมิหลัง สร้างพลังรักสามัคคี ประวัติการก่อตั้งมหาวิทยาลัยฯ จากอดีตจนถึงปัจจุบัน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โดยท่านอาจารย์ธนภัทร โสวภาค อดีตรองอธิการบดีประจำวิทยาเขตสุรินทร์ และการให้ความรู้เรื่อง จริยธรรม วินัย 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และการดำเนินชีวิตนักศึกษาใหม่ในรั้วมหาวิทยาลัยจาก รองศาสตราจารย์ ดร.สำเนาว์ เสาวกูล รองอธิการบดี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ประจำวิทยาเขตสุรินทร์</a:t>
            </a:r>
          </a:p>
        </p:txBody>
      </p:sp>
      <p:pic>
        <p:nvPicPr>
          <p:cNvPr id="7" name="Picture 6" descr="A person standing at a podium with a microphone&#10;&#10;Description automatically generated with medium confidence">
            <a:extLst>
              <a:ext uri="{FF2B5EF4-FFF2-40B4-BE49-F238E27FC236}">
                <a16:creationId xmlns:a16="http://schemas.microsoft.com/office/drawing/2014/main" id="{8CFFCB76-2A6B-B379-09FA-6611FDA5BD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6" y="1908313"/>
            <a:ext cx="4615734" cy="3077156"/>
          </a:xfrm>
          <a:prstGeom prst="rect">
            <a:avLst/>
          </a:prstGeom>
        </p:spPr>
      </p:pic>
      <p:pic>
        <p:nvPicPr>
          <p:cNvPr id="9" name="Picture 8" descr="A person wearing a mask and sitting at a table with flowers&#10;&#10;Description automatically generated with low confidence">
            <a:extLst>
              <a:ext uri="{FF2B5EF4-FFF2-40B4-BE49-F238E27FC236}">
                <a16:creationId xmlns:a16="http://schemas.microsoft.com/office/drawing/2014/main" id="{D26BD590-BE17-B21C-09B0-7EB80D913A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r="12420"/>
          <a:stretch/>
        </p:blipFill>
        <p:spPr>
          <a:xfrm>
            <a:off x="4778738" y="1908312"/>
            <a:ext cx="1943097" cy="1535283"/>
          </a:xfrm>
          <a:prstGeom prst="rect">
            <a:avLst/>
          </a:prstGeom>
        </p:spPr>
      </p:pic>
      <p:pic>
        <p:nvPicPr>
          <p:cNvPr id="11" name="Picture 10" descr="A person speaking at a podium&#10;&#10;Description automatically generated with low confidence">
            <a:extLst>
              <a:ext uri="{FF2B5EF4-FFF2-40B4-BE49-F238E27FC236}">
                <a16:creationId xmlns:a16="http://schemas.microsoft.com/office/drawing/2014/main" id="{2FC8A407-20B4-7075-9D5B-0FB9A1216B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6" r="10692"/>
          <a:stretch/>
        </p:blipFill>
        <p:spPr>
          <a:xfrm>
            <a:off x="4779736" y="3450186"/>
            <a:ext cx="1942099" cy="1535283"/>
          </a:xfrm>
          <a:prstGeom prst="rect">
            <a:avLst/>
          </a:prstGeom>
        </p:spPr>
      </p:pic>
      <p:pic>
        <p:nvPicPr>
          <p:cNvPr id="13" name="Picture 12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7B56B767-5DCD-EC90-7766-D5AC71D97F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5" r="5441"/>
          <a:stretch/>
        </p:blipFill>
        <p:spPr>
          <a:xfrm>
            <a:off x="3506552" y="5008445"/>
            <a:ext cx="1661822" cy="1299376"/>
          </a:xfrm>
          <a:prstGeom prst="rect">
            <a:avLst/>
          </a:prstGeom>
        </p:spPr>
      </p:pic>
      <p:pic>
        <p:nvPicPr>
          <p:cNvPr id="15" name="Picture 14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928494AB-8132-51C9-A592-DDF0E3A29EB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76" r="3861"/>
          <a:stretch/>
        </p:blipFill>
        <p:spPr>
          <a:xfrm>
            <a:off x="1820863" y="5008445"/>
            <a:ext cx="1661822" cy="1299376"/>
          </a:xfrm>
          <a:prstGeom prst="rect">
            <a:avLst/>
          </a:prstGeom>
        </p:spPr>
      </p:pic>
      <p:pic>
        <p:nvPicPr>
          <p:cNvPr id="17" name="Picture 16" descr="A group of people wearing white shirts&#10;&#10;Description automatically generated with medium confidence">
            <a:extLst>
              <a:ext uri="{FF2B5EF4-FFF2-40B4-BE49-F238E27FC236}">
                <a16:creationId xmlns:a16="http://schemas.microsoft.com/office/drawing/2014/main" id="{224674B4-BAC6-07C9-26D2-9F72638D9D8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6690"/>
          <a:stretch/>
        </p:blipFill>
        <p:spPr>
          <a:xfrm>
            <a:off x="135177" y="5010766"/>
            <a:ext cx="1661822" cy="1294734"/>
          </a:xfrm>
          <a:prstGeom prst="rect">
            <a:avLst/>
          </a:prstGeom>
        </p:spPr>
      </p:pic>
      <p:pic>
        <p:nvPicPr>
          <p:cNvPr id="19" name="Picture 18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9BC73C67-2C01-D925-DCA1-0345FA9D972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1" r="11529"/>
          <a:stretch/>
        </p:blipFill>
        <p:spPr>
          <a:xfrm>
            <a:off x="5192241" y="5010767"/>
            <a:ext cx="1529593" cy="129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06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DECB34-504E-B5B4-C9F4-CFBD36F99058}"/>
              </a:ext>
            </a:extLst>
          </p:cNvPr>
          <p:cNvSpPr txBox="1"/>
          <p:nvPr/>
        </p:nvSpPr>
        <p:spPr>
          <a:xfrm>
            <a:off x="40746" y="7389737"/>
            <a:ext cx="6776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    วันพุธที่ 1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4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มิถุนายน 2566 เวลา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09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.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00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น. ผู้ช่วยศาสตราจารย์ ดร.สันติ ครองยุทธ รองคณบดีฝ่ายบริหาร พร้อมด้วย คณะผู้บริหาร คณาจารย์ และบุคลากรคณะเทคโนโลยีการจัดการ เข้าร่วมการประชุมบุคลากร มหาวิทยาลัยเทคโนโลยีราชมงคลอีสาน วิทยาเขตสุรินทร์ ครั้งที่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1/2566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ณ ห้องประชุมชมพูพันธุ์ทิพย์ ชั้น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3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อาคารเรียนรวม คณะเทคโนโลยีการจัดการ โดยมี รองศาสตราจารย์ ดร.สำเนาว์ เสาวกูล รองอธิการบดี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ประจำวิทยาเขตสุรินทร์ ประธานในพิธี ได้เปิดประชุมตามวาระ เพื่อชี้แจงนโยบายการบริหาร แนะนำบุคลากรใหม่ และกล่าวแสดงความยินดีกับคณาจารย์และบุคลากรที่สร้างชื่อเสียงให้แก่มหาวิทยาลัยฯ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D8B74C-5D50-69FB-5565-586136A35507}"/>
              </a:ext>
            </a:extLst>
          </p:cNvPr>
          <p:cNvSpPr txBox="1"/>
          <p:nvPr/>
        </p:nvSpPr>
        <p:spPr>
          <a:xfrm>
            <a:off x="-245246" y="1425514"/>
            <a:ext cx="7348487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algn="ctr"/>
            <a:r>
              <a:rPr lang="th-TH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การประชุมบุคลากร มหาวิทยาลัยเทคโนโลยีราชมงคลอีสาน วิทยาเขตสุรินทร์</a:t>
            </a:r>
          </a:p>
        </p:txBody>
      </p:sp>
      <p:pic>
        <p:nvPicPr>
          <p:cNvPr id="7" name="Picture 6" descr="A person speaking into a microphone&#10;&#10;Description automatically generated with medium confidence">
            <a:extLst>
              <a:ext uri="{FF2B5EF4-FFF2-40B4-BE49-F238E27FC236}">
                <a16:creationId xmlns:a16="http://schemas.microsoft.com/office/drawing/2014/main" id="{41F5506B-4A67-D2AF-2005-C3DA587A53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6" y="1903955"/>
            <a:ext cx="4479623" cy="2986415"/>
          </a:xfrm>
          <a:prstGeom prst="rect">
            <a:avLst/>
          </a:prstGeom>
        </p:spPr>
      </p:pic>
      <p:pic>
        <p:nvPicPr>
          <p:cNvPr id="9" name="Picture 8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4E55F33B-463B-CA02-BB74-7063EE6784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1" r="6452"/>
          <a:stretch/>
        </p:blipFill>
        <p:spPr>
          <a:xfrm>
            <a:off x="4647155" y="1903956"/>
            <a:ext cx="2079321" cy="1553228"/>
          </a:xfrm>
          <a:prstGeom prst="rect">
            <a:avLst/>
          </a:prstGeom>
        </p:spPr>
      </p:pic>
      <p:pic>
        <p:nvPicPr>
          <p:cNvPr id="11" name="Picture 10" descr="A group of people sitting in chairs wearing face masks&#10;&#10;Description automatically generated with medium confidence">
            <a:extLst>
              <a:ext uri="{FF2B5EF4-FFF2-40B4-BE49-F238E27FC236}">
                <a16:creationId xmlns:a16="http://schemas.microsoft.com/office/drawing/2014/main" id="{DFBDD712-4ADF-D27E-A8C8-D6590C2837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79" r="7273"/>
          <a:stretch/>
        </p:blipFill>
        <p:spPr>
          <a:xfrm>
            <a:off x="4647155" y="3482236"/>
            <a:ext cx="2073059" cy="1405808"/>
          </a:xfrm>
          <a:prstGeom prst="rect">
            <a:avLst/>
          </a:prstGeom>
        </p:spPr>
      </p:pic>
      <p:pic>
        <p:nvPicPr>
          <p:cNvPr id="13" name="Picture 12" descr="A group of men standing on a stage&#10;&#10;Description automatically generated with medium confidence">
            <a:extLst>
              <a:ext uri="{FF2B5EF4-FFF2-40B4-BE49-F238E27FC236}">
                <a16:creationId xmlns:a16="http://schemas.microsoft.com/office/drawing/2014/main" id="{5881D352-58CF-F826-3748-ED1E2A053C4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95"/>
          <a:stretch/>
        </p:blipFill>
        <p:spPr>
          <a:xfrm>
            <a:off x="137787" y="4925623"/>
            <a:ext cx="1741117" cy="1219200"/>
          </a:xfrm>
          <a:prstGeom prst="rect">
            <a:avLst/>
          </a:prstGeom>
        </p:spPr>
      </p:pic>
      <p:pic>
        <p:nvPicPr>
          <p:cNvPr id="15" name="Picture 14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5303CFE0-1F97-A046-9A07-EFD66E192EF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5"/>
          <a:stretch/>
        </p:blipFill>
        <p:spPr>
          <a:xfrm>
            <a:off x="1916484" y="4928610"/>
            <a:ext cx="1741117" cy="1219200"/>
          </a:xfrm>
          <a:prstGeom prst="rect">
            <a:avLst/>
          </a:prstGeom>
        </p:spPr>
      </p:pic>
      <p:pic>
        <p:nvPicPr>
          <p:cNvPr id="17" name="Picture 16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C5451048-FA3C-E348-1C5A-C3F15FE2909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667"/>
          <a:stretch/>
        </p:blipFill>
        <p:spPr>
          <a:xfrm>
            <a:off x="3695178" y="4925623"/>
            <a:ext cx="1628377" cy="1243035"/>
          </a:xfrm>
          <a:prstGeom prst="rect">
            <a:avLst/>
          </a:prstGeom>
        </p:spPr>
      </p:pic>
      <p:pic>
        <p:nvPicPr>
          <p:cNvPr id="19" name="Picture 18" descr="A group of women wearing masks&#10;&#10;Description automatically generated with low confidence">
            <a:extLst>
              <a:ext uri="{FF2B5EF4-FFF2-40B4-BE49-F238E27FC236}">
                <a16:creationId xmlns:a16="http://schemas.microsoft.com/office/drawing/2014/main" id="{ED62C16B-084A-4784-F5D6-9425DAE6EAE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507"/>
          <a:stretch/>
        </p:blipFill>
        <p:spPr>
          <a:xfrm>
            <a:off x="5361138" y="4928517"/>
            <a:ext cx="1359075" cy="1216306"/>
          </a:xfrm>
          <a:prstGeom prst="rect">
            <a:avLst/>
          </a:prstGeom>
        </p:spPr>
      </p:pic>
      <p:pic>
        <p:nvPicPr>
          <p:cNvPr id="21" name="Picture 20" descr="A group of women wearing face masks&#10;&#10;Description automatically generated with medium confidence">
            <a:extLst>
              <a:ext uri="{FF2B5EF4-FFF2-40B4-BE49-F238E27FC236}">
                <a16:creationId xmlns:a16="http://schemas.microsoft.com/office/drawing/2014/main" id="{A9716F96-AF76-88B6-54AA-B39E3CC5CC4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6" y="6180634"/>
            <a:ext cx="1741117" cy="1160745"/>
          </a:xfrm>
          <a:prstGeom prst="rect">
            <a:avLst/>
          </a:prstGeom>
        </p:spPr>
      </p:pic>
      <p:pic>
        <p:nvPicPr>
          <p:cNvPr id="25" name="Picture 24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21F8CB95-F1EA-652C-C95A-18EB85B5386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79" y="6174855"/>
            <a:ext cx="1741117" cy="1160745"/>
          </a:xfrm>
          <a:prstGeom prst="rect">
            <a:avLst/>
          </a:prstGeom>
        </p:spPr>
      </p:pic>
      <p:pic>
        <p:nvPicPr>
          <p:cNvPr id="27" name="Picture 26" descr="A group of women sitting in chairs&#10;&#10;Description automatically generated">
            <a:extLst>
              <a:ext uri="{FF2B5EF4-FFF2-40B4-BE49-F238E27FC236}">
                <a16:creationId xmlns:a16="http://schemas.microsoft.com/office/drawing/2014/main" id="{67E1079E-0C28-375C-B9A4-BD0DA6B8788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5"/>
          <a:stretch/>
        </p:blipFill>
        <p:spPr>
          <a:xfrm>
            <a:off x="3695171" y="6185296"/>
            <a:ext cx="1628384" cy="1160745"/>
          </a:xfrm>
          <a:prstGeom prst="rect">
            <a:avLst/>
          </a:prstGeom>
        </p:spPr>
      </p:pic>
      <p:pic>
        <p:nvPicPr>
          <p:cNvPr id="31" name="Picture 30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9607C8F0-E71E-BFCC-A9CA-6824D89DF126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6" r="11821"/>
          <a:stretch/>
        </p:blipFill>
        <p:spPr>
          <a:xfrm>
            <a:off x="5361130" y="6203911"/>
            <a:ext cx="1359084" cy="113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2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8CF319-876A-D59D-ECD8-0B1C53582C4E}"/>
              </a:ext>
            </a:extLst>
          </p:cNvPr>
          <p:cNvSpPr txBox="1"/>
          <p:nvPr/>
        </p:nvSpPr>
        <p:spPr>
          <a:xfrm>
            <a:off x="-245246" y="1538248"/>
            <a:ext cx="734848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algn="ctr"/>
            <a:r>
              <a:rPr lang="th-TH" sz="24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โครงการเตรียมความพร้อมก่อนเรียนสำหรับนักศึกษาใหม่ </a:t>
            </a:r>
          </a:p>
          <a:p>
            <a:pPr algn="ctr"/>
            <a:r>
              <a:rPr lang="th-TH" sz="24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คณะเทคโนโลยีการจัดการ ประจำปีการศึกษา 2566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668E3D-C6D7-9306-94A9-C665ACB8F1C4}"/>
              </a:ext>
            </a:extLst>
          </p:cNvPr>
          <p:cNvSpPr txBox="1"/>
          <p:nvPr/>
        </p:nvSpPr>
        <p:spPr>
          <a:xfrm>
            <a:off x="40746" y="7327107"/>
            <a:ext cx="6776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    วันพฤหัสบดีที่ 1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5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มิถุนายน 2566  คณะเทคโนโลยีการจัดการ โดย ฝ่ายพัฒนานักศึกษา ได้จัดโครงการเตรียมความพร้อม ก่อนเรียนสำหรับนักศึกษาใหม่ คณะเทคโนโลยีการจัดการ ประจำปีการศึกษา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2566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โดยแบ่งเป็นกิจกรรมย่อยประจำแต่ละสาขา ประกอบด้วย  สาขาการบัญชี  จัดกิจกรรม ณ ห้องประชุมชมพูพันธุ์ทิพย์ 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สาขาเทคโนโลยีสารสนเทศและมัลติมีเดีย จัดกรรม ณ ห้องประชุมช้างชมพู และสาขาการตลาด จัดกิจกรรม 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ณ ห้อง คทจ.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2402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โดยมีวัตถุประสงค์เพื่อเตรียมความพร้อมด้านวิชาการ ด้านการใช้ชีวิตในการเรียนระดับอุดมศึกษาของนักศึกษาใหม่และสร้างแรงบันดาลใจ ปลูกฝังจริยธรรมและจรรยาบรรณในสายงานอาชีพ</a:t>
            </a:r>
          </a:p>
        </p:txBody>
      </p:sp>
      <p:pic>
        <p:nvPicPr>
          <p:cNvPr id="7" name="Picture 6" descr="A person sitting at a table with a mask on&#10;&#10;Description automatically generated with medium confidence">
            <a:extLst>
              <a:ext uri="{FF2B5EF4-FFF2-40B4-BE49-F238E27FC236}">
                <a16:creationId xmlns:a16="http://schemas.microsoft.com/office/drawing/2014/main" id="{786125D3-1EA3-7E1E-A96B-17C98377DB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7" y="5443739"/>
            <a:ext cx="2351718" cy="1763391"/>
          </a:xfrm>
          <a:prstGeom prst="rect">
            <a:avLst/>
          </a:prstGeom>
        </p:spPr>
      </p:pic>
      <p:pic>
        <p:nvPicPr>
          <p:cNvPr id="9" name="Picture 8" descr="A group of people in a room&#10;&#10;Description automatically generated">
            <a:extLst>
              <a:ext uri="{FF2B5EF4-FFF2-40B4-BE49-F238E27FC236}">
                <a16:creationId xmlns:a16="http://schemas.microsoft.com/office/drawing/2014/main" id="{B0ED3485-5CD0-00AB-5EEC-D4345FC0A0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371" y="5450477"/>
            <a:ext cx="2351718" cy="1763391"/>
          </a:xfrm>
          <a:prstGeom prst="rect">
            <a:avLst/>
          </a:prstGeom>
        </p:spPr>
      </p:pic>
      <p:pic>
        <p:nvPicPr>
          <p:cNvPr id="13" name="Picture 1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11161682-0066-4378-F392-70514A4DB5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261"/>
          <a:stretch/>
        </p:blipFill>
        <p:spPr>
          <a:xfrm>
            <a:off x="153487" y="4026094"/>
            <a:ext cx="2718007" cy="1392824"/>
          </a:xfrm>
          <a:prstGeom prst="rect">
            <a:avLst/>
          </a:prstGeom>
        </p:spPr>
      </p:pic>
      <p:pic>
        <p:nvPicPr>
          <p:cNvPr id="15" name="Picture 14" descr="A group of people in a large room&#10;&#10;Description automatically generated with medium confidence">
            <a:extLst>
              <a:ext uri="{FF2B5EF4-FFF2-40B4-BE49-F238E27FC236}">
                <a16:creationId xmlns:a16="http://schemas.microsoft.com/office/drawing/2014/main" id="{E5482C35-5C22-AAC5-B826-4F5E5EA460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1" b="9662"/>
          <a:stretch/>
        </p:blipFill>
        <p:spPr>
          <a:xfrm>
            <a:off x="153487" y="2448385"/>
            <a:ext cx="2718007" cy="1542670"/>
          </a:xfrm>
          <a:prstGeom prst="rect">
            <a:avLst/>
          </a:prstGeom>
        </p:spPr>
      </p:pic>
      <p:pic>
        <p:nvPicPr>
          <p:cNvPr id="18" name="Picture 17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0FF37C29-505F-8B7E-BB7E-D3EC227A64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4" r="15611"/>
          <a:stretch/>
        </p:blipFill>
        <p:spPr>
          <a:xfrm>
            <a:off x="4891614" y="2451543"/>
            <a:ext cx="1812900" cy="1542670"/>
          </a:xfrm>
          <a:prstGeom prst="rect">
            <a:avLst/>
          </a:prstGeom>
        </p:spPr>
      </p:pic>
      <p:pic>
        <p:nvPicPr>
          <p:cNvPr id="23" name="Picture 22" descr="A person standing in front of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8C16A3F2-E294-D37C-CFDC-D44A68BA946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3" t="639" r="-1096" b="-639"/>
          <a:stretch/>
        </p:blipFill>
        <p:spPr>
          <a:xfrm>
            <a:off x="2899560" y="2457432"/>
            <a:ext cx="1992054" cy="1543994"/>
          </a:xfrm>
          <a:prstGeom prst="rect">
            <a:avLst/>
          </a:prstGeom>
        </p:spPr>
      </p:pic>
      <p:pic>
        <p:nvPicPr>
          <p:cNvPr id="25" name="Picture 24" descr="A group of wome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39733E74-2636-5A95-CC28-8A874F60EF6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65"/>
          <a:stretch/>
        </p:blipFill>
        <p:spPr>
          <a:xfrm>
            <a:off x="2893660" y="4025773"/>
            <a:ext cx="1992054" cy="1394466"/>
          </a:xfrm>
          <a:prstGeom prst="rect">
            <a:avLst/>
          </a:prstGeom>
        </p:spPr>
      </p:pic>
      <p:pic>
        <p:nvPicPr>
          <p:cNvPr id="29" name="Picture 28" descr="A person standing in front of a classroom&#10;&#10;Description automatically generated with medium confidence">
            <a:extLst>
              <a:ext uri="{FF2B5EF4-FFF2-40B4-BE49-F238E27FC236}">
                <a16:creationId xmlns:a16="http://schemas.microsoft.com/office/drawing/2014/main" id="{A8E362A7-1DC0-90B5-2CC4-A4CE6038CE1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" r="9512"/>
          <a:stretch/>
        </p:blipFill>
        <p:spPr>
          <a:xfrm>
            <a:off x="4916781" y="4025773"/>
            <a:ext cx="1778207" cy="1393145"/>
          </a:xfrm>
          <a:prstGeom prst="rect">
            <a:avLst/>
          </a:prstGeom>
        </p:spPr>
      </p:pic>
      <p:pic>
        <p:nvPicPr>
          <p:cNvPr id="33" name="Picture 32" descr="A group of people wearing masks sitting at a long table&#10;&#10;Description automatically generated with low confidence">
            <a:extLst>
              <a:ext uri="{FF2B5EF4-FFF2-40B4-BE49-F238E27FC236}">
                <a16:creationId xmlns:a16="http://schemas.microsoft.com/office/drawing/2014/main" id="{C06B7FB3-A120-FC9A-A1A4-F5E42E90FD1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87"/>
          <a:stretch/>
        </p:blipFill>
        <p:spPr>
          <a:xfrm>
            <a:off x="4926305" y="5450477"/>
            <a:ext cx="1778207" cy="176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33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DA7E8B-31BC-9870-EE4A-55453F581D91}"/>
              </a:ext>
            </a:extLst>
          </p:cNvPr>
          <p:cNvSpPr txBox="1"/>
          <p:nvPr/>
        </p:nvSpPr>
        <p:spPr>
          <a:xfrm>
            <a:off x="-245246" y="1462048"/>
            <a:ext cx="734848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algn="ctr"/>
            <a:r>
              <a:rPr lang="th-TH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โครงการอบรมผู้พิจารณารายละเอียดหลักสูตรตามแนวทางการจัดการศึกษา</a:t>
            </a:r>
          </a:p>
          <a:p>
            <a:pPr algn="ctr"/>
            <a:r>
              <a:rPr lang="th-TH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ที่มุ่งเน้นผลลัพธ์ (</a:t>
            </a:r>
            <a:r>
              <a:rPr lang="en-US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Outcome-based</a:t>
            </a:r>
            <a:r>
              <a:rPr lang="th-TH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 </a:t>
            </a:r>
            <a:r>
              <a:rPr lang="en-US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Education : OBE)</a:t>
            </a:r>
            <a:endParaRPr lang="th-TH" sz="2000" b="1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rgbClr val="F1F18B"/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loud Soft" panose="02000000000000000000" pitchFamily="2" charset="0"/>
              <a:ea typeface="BoonTook Mon Ultra" panose="02010105050000000000" pitchFamily="2" charset="-34"/>
              <a:cs typeface="Cloud Soft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B900C4-B621-8988-A4FC-578DBC8D601D}"/>
              </a:ext>
            </a:extLst>
          </p:cNvPr>
          <p:cNvSpPr txBox="1"/>
          <p:nvPr/>
        </p:nvSpPr>
        <p:spPr>
          <a:xfrm>
            <a:off x="33874" y="6464551"/>
            <a:ext cx="67765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      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วันที่ ๑๕ มิถุนายน พ.ศ. ๒๕๖๖ อาจารย์ ดร.ศิวธิดา  ภูมิวรมุนี หัวหน้าสาขาการท่องเที่ยวและการโรงแรมได้เข้าร่วม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“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โครงการอบรมผู้พิจารณารายละเอียดหลักสูตรตามแนวทางการจัดการศึกษาที่มุ่งเน้นผลลัพธ์ </a:t>
            </a:r>
            <a:b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Outcome-based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Education : OBE)” 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เพื่อให้คณะกรรมการตรวจสอบหลักสูตรการศึกษามุ่งเน้นที่ผลลัพธ์ตามกรอบแนวคิด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Outcome-Based Education(OBE) 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เข้าใจเจตนารมณ์ หลักการ และวิธีการในการตรวจสอบหลักสูตรการศึกษามุ่งเน้นที่ผลลัพธ์ (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Outcome-Based Education) 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และเพื่อให้สามารถเสนอแนะแนวทางในการจัดทำผลลัพธ์การเรียนรู้ระดับหลักสูตร (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Program Learning Outcomes ; PLO) 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ผลลัพธ์การเรียนรู้ระดับชั้นปี (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Year Learning Outcomes ; YLO) 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และผลลัพธ์การเรียนรู้ระดับรายวิชา (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Course Learning Outcomes ; CLO) 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ตามศาสตร์ของสาขาวิชานั้น ๆ ได้อย่างมีคุณภาพและเป็นไปตามหลักการพื้นฐาน ๕ ประการ ในการพิจารณาตรวจสอบหลักสูตรการศึกษา ณ 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ห้อง ๓๕-๒๐๐-๒ ชั้น ๒ อาคารสำนักส่งเสริมวิชาการและงานทะเบียน (อาคาร ๓๕) มหาวิทยาลัยเทคโนโลยี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ราชมงคลอีสาน นครราชสีมา</a:t>
            </a:r>
          </a:p>
        </p:txBody>
      </p:sp>
      <p:pic>
        <p:nvPicPr>
          <p:cNvPr id="7" name="Picture 6" descr="A person standing in front of a whiteboard&#10;&#10;Description automatically generated with medium confidence">
            <a:extLst>
              <a:ext uri="{FF2B5EF4-FFF2-40B4-BE49-F238E27FC236}">
                <a16:creationId xmlns:a16="http://schemas.microsoft.com/office/drawing/2014/main" id="{E632E39D-8693-4085-9828-C63D0BFFD5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2"/>
          <a:stretch/>
        </p:blipFill>
        <p:spPr>
          <a:xfrm>
            <a:off x="133350" y="2285999"/>
            <a:ext cx="3280494" cy="2011609"/>
          </a:xfrm>
          <a:prstGeom prst="rect">
            <a:avLst/>
          </a:prstGeom>
        </p:spPr>
      </p:pic>
      <p:pic>
        <p:nvPicPr>
          <p:cNvPr id="9" name="Picture 8" descr="A group of people sitting at tables with laptops&#10;&#10;Description automatically generated with medium confidence">
            <a:extLst>
              <a:ext uri="{FF2B5EF4-FFF2-40B4-BE49-F238E27FC236}">
                <a16:creationId xmlns:a16="http://schemas.microsoft.com/office/drawing/2014/main" id="{523BE942-C94F-6D88-2CD6-9B7572BCAF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2"/>
          <a:stretch/>
        </p:blipFill>
        <p:spPr>
          <a:xfrm>
            <a:off x="3444158" y="2285998"/>
            <a:ext cx="3280492" cy="2011609"/>
          </a:xfrm>
          <a:prstGeom prst="rect">
            <a:avLst/>
          </a:prstGeom>
        </p:spPr>
      </p:pic>
      <p:pic>
        <p:nvPicPr>
          <p:cNvPr id="11" name="Picture 10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6C8F905D-5C86-BB7E-CDC8-32BCAF0DBF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4" b="11245"/>
          <a:stretch/>
        </p:blipFill>
        <p:spPr>
          <a:xfrm>
            <a:off x="3444158" y="4330237"/>
            <a:ext cx="3280492" cy="2101665"/>
          </a:xfrm>
          <a:prstGeom prst="rect">
            <a:avLst/>
          </a:prstGeom>
        </p:spPr>
      </p:pic>
      <p:pic>
        <p:nvPicPr>
          <p:cNvPr id="13" name="Picture 12" descr="A picture containing person, clothing, computer, indoor&#10;&#10;Description automatically generated">
            <a:extLst>
              <a:ext uri="{FF2B5EF4-FFF2-40B4-BE49-F238E27FC236}">
                <a16:creationId xmlns:a16="http://schemas.microsoft.com/office/drawing/2014/main" id="{026D30E5-6E3F-8E12-92C9-BE9DD31B8F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779"/>
          <a:stretch/>
        </p:blipFill>
        <p:spPr>
          <a:xfrm>
            <a:off x="133350" y="4330247"/>
            <a:ext cx="3280493" cy="210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06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CA3958-BDD4-EA10-EFF0-FAE4158DE554}"/>
              </a:ext>
            </a:extLst>
          </p:cNvPr>
          <p:cNvSpPr txBox="1"/>
          <p:nvPr/>
        </p:nvSpPr>
        <p:spPr>
          <a:xfrm>
            <a:off x="-245246" y="1425178"/>
            <a:ext cx="734848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algn="ctr"/>
            <a:r>
              <a:rPr lang="th-TH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โครงการอบรมผู้พิจารณารายละเอียดหลักสูตรตามแนวทางการจัดการศึกษา</a:t>
            </a:r>
          </a:p>
          <a:p>
            <a:pPr algn="ctr"/>
            <a:r>
              <a:rPr lang="th-TH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ที่มุ่งเน้นผลลัพธ์ (</a:t>
            </a:r>
            <a:r>
              <a:rPr lang="en-US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Outcome-based</a:t>
            </a:r>
            <a:r>
              <a:rPr lang="th-TH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 </a:t>
            </a:r>
            <a:r>
              <a:rPr lang="en-US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Education : OBE)</a:t>
            </a:r>
            <a:endParaRPr lang="th-TH" sz="2000" b="1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rgbClr val="F1F18B"/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loud Soft" panose="02000000000000000000" pitchFamily="2" charset="0"/>
              <a:ea typeface="BoonTook Mon Ultra" panose="02010105050000000000" pitchFamily="2" charset="-34"/>
              <a:cs typeface="Cloud Soft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D245D2-D239-6130-9A1B-3100E08D926D}"/>
              </a:ext>
            </a:extLst>
          </p:cNvPr>
          <p:cNvSpPr txBox="1"/>
          <p:nvPr/>
        </p:nvSpPr>
        <p:spPr>
          <a:xfrm>
            <a:off x="-29498" y="6189913"/>
            <a:ext cx="691699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        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วันที่ ๑๕ มิถุนายน พ.ศ. ๒๕๖๖ อาจารย์รัตนา  สุมขุมทด พร้อมด้วย อาจารย์ ดร.พิสุทธิ์พงศ์ เอ็นดู อาจารย์ ดร.ชุติกร ปรุงเกียรติ อาจารย์ ดร.ศิวธิดา ภูมิวรมุนี อาจารย์ทัศวรรณ ศาลาผาย และอาจารย์นวัฒกร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โพธิสาร คณาจารย์คณะเทคโนโลยีการจัดการ ได้เข้าร่วม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“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โครงการอบรมผู้พิจารณารายละเอียดหลักสูตรตามแนวทาง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การจัดการศึกษาที่มุ่งเน้นผลลัพธ์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Outcome-based Education : OBE)”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เพื่อให้คณะกรรมการตรวจสอบหลักสูตรการศึกษามุ่งเน้นที่ผลลัพธ์ตามกรอบแนวคิด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Outcome-Based Education (OBE) 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เข้าใจเจตนารมณ์หลักการและวิธีการในการตรวจสอบหลักสูตรการศึกษามุ่งเน้นที่ผลลัพธ์ (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Outcome-Based Education) 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และเพื่อให้สามารถเสนอแนะแนวทาง</a:t>
            </a:r>
            <a:b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ในการจัดทำผลลัพธ์การเรียนรู้ระดับหลักสูตร (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Program Learning Outcomes ; PLO) 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ผลลัพธ์การเรียนรู้ระดับชั้นปี </a:t>
            </a:r>
            <a:b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Year Learning Outcomes ; YLO) 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และผลลัพธ์การเรียนรู้ระดับรายวิชา (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Course Learning Outcomes ; CLO) 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ตามศาสตร์</a:t>
            </a:r>
            <a:b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ของสาขาวิชานั้น ๆ ได้อย่างมีคุณภาพและเป็นไปตามหลักการพื้นฐาน ๕ ประการ ในการพิจารณาตรวจสอบ</a:t>
            </a:r>
            <a:b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หลักสูตรการศึกษา ณ ห้อง ๓๕-๒๐๐-๒ ชั้น ๒ อาคารสำนักส่งเสริมวิชาการและงานทะเบียน (อาคาร ๓๕) </a:t>
            </a:r>
            <a:b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มหาวิทยาลัยเทคโนโลยีราชมงคลอีสาน นครราชสีมา</a:t>
            </a:r>
          </a:p>
        </p:txBody>
      </p:sp>
      <p:pic>
        <p:nvPicPr>
          <p:cNvPr id="7" name="Picture 6" descr="A group of women sitting at a table with laptops&#10;&#10;Description automatically generated with low confidence">
            <a:extLst>
              <a:ext uri="{FF2B5EF4-FFF2-40B4-BE49-F238E27FC236}">
                <a16:creationId xmlns:a16="http://schemas.microsoft.com/office/drawing/2014/main" id="{D688F16E-380F-E6B5-89E4-060E261A6A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1"/>
          <a:stretch/>
        </p:blipFill>
        <p:spPr>
          <a:xfrm>
            <a:off x="4629711" y="2169934"/>
            <a:ext cx="2111767" cy="1229570"/>
          </a:xfrm>
          <a:prstGeom prst="rect">
            <a:avLst/>
          </a:prstGeom>
        </p:spPr>
      </p:pic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0BFF5390-3D31-C5F6-D59B-1A700B788D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9"/>
          <a:stretch/>
        </p:blipFill>
        <p:spPr>
          <a:xfrm>
            <a:off x="112506" y="2169933"/>
            <a:ext cx="4491564" cy="2499741"/>
          </a:xfrm>
          <a:prstGeom prst="rect">
            <a:avLst/>
          </a:prstGeom>
        </p:spPr>
      </p:pic>
      <p:pic>
        <p:nvPicPr>
          <p:cNvPr id="11" name="Picture 10" descr="A group of people sitting at a table wearing face masks&#10;&#10;Description automatically generated with medium confidence">
            <a:extLst>
              <a:ext uri="{FF2B5EF4-FFF2-40B4-BE49-F238E27FC236}">
                <a16:creationId xmlns:a16="http://schemas.microsoft.com/office/drawing/2014/main" id="{99C3A4B5-C9C1-037B-1C78-1812F36D09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9"/>
          <a:stretch/>
        </p:blipFill>
        <p:spPr>
          <a:xfrm>
            <a:off x="4629710" y="3436374"/>
            <a:ext cx="2111767" cy="1233300"/>
          </a:xfrm>
          <a:prstGeom prst="rect">
            <a:avLst/>
          </a:prstGeom>
        </p:spPr>
      </p:pic>
      <p:pic>
        <p:nvPicPr>
          <p:cNvPr id="13" name="Picture 12" descr="A group of women wearing face masks sitting at a table with laptops&#10;&#10;Description automatically generated with medium confidence">
            <a:extLst>
              <a:ext uri="{FF2B5EF4-FFF2-40B4-BE49-F238E27FC236}">
                <a16:creationId xmlns:a16="http://schemas.microsoft.com/office/drawing/2014/main" id="{5E12B75A-C01E-C67C-AE1D-426B22C819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t="25657" r="3870" b="1"/>
          <a:stretch/>
        </p:blipFill>
        <p:spPr>
          <a:xfrm>
            <a:off x="103241" y="4694244"/>
            <a:ext cx="2339514" cy="1463725"/>
          </a:xfrm>
          <a:prstGeom prst="rect">
            <a:avLst/>
          </a:prstGeom>
        </p:spPr>
      </p:pic>
      <p:pic>
        <p:nvPicPr>
          <p:cNvPr id="15" name="Picture 1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C304F731-EDD0-6292-B939-79BC4F4382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1" b="4036"/>
          <a:stretch/>
        </p:blipFill>
        <p:spPr>
          <a:xfrm>
            <a:off x="2472250" y="4693578"/>
            <a:ext cx="2139193" cy="1463725"/>
          </a:xfrm>
          <a:prstGeom prst="rect">
            <a:avLst/>
          </a:prstGeom>
        </p:spPr>
      </p:pic>
      <p:pic>
        <p:nvPicPr>
          <p:cNvPr id="17" name="Picture 16" descr="A group of people in a room with laptops&#10;&#10;Description automatically generated with medium confidence">
            <a:extLst>
              <a:ext uri="{FF2B5EF4-FFF2-40B4-BE49-F238E27FC236}">
                <a16:creationId xmlns:a16="http://schemas.microsoft.com/office/drawing/2014/main" id="{006BBABF-423A-6EF6-E643-6C307A590B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4"/>
          <a:stretch/>
        </p:blipFill>
        <p:spPr>
          <a:xfrm>
            <a:off x="4633564" y="4694752"/>
            <a:ext cx="2107913" cy="146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67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841F96-17BD-8FA0-298E-7963325BDE85}"/>
              </a:ext>
            </a:extLst>
          </p:cNvPr>
          <p:cNvSpPr txBox="1"/>
          <p:nvPr/>
        </p:nvSpPr>
        <p:spPr>
          <a:xfrm>
            <a:off x="40746" y="7239425"/>
            <a:ext cx="6776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    วันศุกร์ที่ 1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6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มิถุนายน 2566  คณะเทคโนโลยีการจัดการ โดย ฝ่ายพัฒนานักศึกษา ได้จัดโครงการเตรียมความพร้อมก่อนเรียนสำหรับนักศึกษาใหม่ คณะเทคโนโลยีการจัดการ ประจำปีการศึกษา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2566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โดยแบ่งเป็นกิจกรรมย่อยประจำแต่ละสาขา ประกอบด้วย  สาขาการจัดการ  จัดกิจกรรม ณ ห้องประชุมชมพูพันธุ์ทิพย์ 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สาขาภาษาศาสตร์ จัดกิจกรรม ณ ห้องประชุมช้างชมพู และสาขาการท่องเที่ยวและการโรงแรม จัดกิจกรรม 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ณ ห้อง คทจ.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1101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โดยมีวัตถุประสงค์เพื่อเตรียมความพร้อมด้านวิชาการ ด้านการใช้ชีวิตในการเรียนระดับอุดมศึกษาของนักศึกษาใหม่และสร้างแรงบันดาลใจ ปลูกฝังจริยธรรมและจรรยาบรรณในสายงานอาชีพ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8C5D87-D68A-F54C-ACD2-B46FC9E31BF5}"/>
              </a:ext>
            </a:extLst>
          </p:cNvPr>
          <p:cNvSpPr txBox="1"/>
          <p:nvPr/>
        </p:nvSpPr>
        <p:spPr>
          <a:xfrm>
            <a:off x="-245246" y="1588352"/>
            <a:ext cx="734848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algn="ctr"/>
            <a:r>
              <a:rPr lang="th-TH" sz="24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โครงการเตรียมความพร้อมก่อนเรียนสำหรับนักศึกษาใหม่ </a:t>
            </a:r>
          </a:p>
          <a:p>
            <a:pPr algn="ctr"/>
            <a:r>
              <a:rPr lang="th-TH" sz="24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คณะเทคโนโลยีการจัดการ ประจำปีการศึกษา 2566 </a:t>
            </a:r>
          </a:p>
        </p:txBody>
      </p:sp>
      <p:pic>
        <p:nvPicPr>
          <p:cNvPr id="8" name="Picture 7" descr="A person standing in front of a screen&#10;&#10;Description automatically generated with medium confidence">
            <a:extLst>
              <a:ext uri="{FF2B5EF4-FFF2-40B4-BE49-F238E27FC236}">
                <a16:creationId xmlns:a16="http://schemas.microsoft.com/office/drawing/2014/main" id="{8092C52E-7B6F-B89C-A1F7-195159EF7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6" y="2557135"/>
            <a:ext cx="2217107" cy="1478071"/>
          </a:xfrm>
          <a:prstGeom prst="rect">
            <a:avLst/>
          </a:prstGeom>
        </p:spPr>
      </p:pic>
      <p:pic>
        <p:nvPicPr>
          <p:cNvPr id="10" name="Picture 9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F661FCA4-E90A-92AA-FA69-5CA9EA2BC2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15" y="2557135"/>
            <a:ext cx="2217107" cy="1478071"/>
          </a:xfrm>
          <a:prstGeom prst="rect">
            <a:avLst/>
          </a:prstGeom>
        </p:spPr>
      </p:pic>
      <p:pic>
        <p:nvPicPr>
          <p:cNvPr id="12" name="Picture 11" descr="A group of people sitting in chairs in a room&#10;&#10;Description automatically generated">
            <a:extLst>
              <a:ext uri="{FF2B5EF4-FFF2-40B4-BE49-F238E27FC236}">
                <a16:creationId xmlns:a16="http://schemas.microsoft.com/office/drawing/2014/main" id="{B1F371B7-BE31-2D63-2356-96F6D0AAD7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474" y="2557135"/>
            <a:ext cx="2217107" cy="1478071"/>
          </a:xfrm>
          <a:prstGeom prst="rect">
            <a:avLst/>
          </a:prstGeom>
        </p:spPr>
      </p:pic>
      <p:pic>
        <p:nvPicPr>
          <p:cNvPr id="14" name="Picture 13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8CC264A7-19B6-A443-0ED0-38D562DC4C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6" y="4072784"/>
            <a:ext cx="2217107" cy="1478071"/>
          </a:xfrm>
          <a:prstGeom prst="rect">
            <a:avLst/>
          </a:prstGeom>
        </p:spPr>
      </p:pic>
      <p:pic>
        <p:nvPicPr>
          <p:cNvPr id="16" name="Picture 15" descr="A group of people wearing masks&#10;&#10;Description automatically generated with low confidence">
            <a:extLst>
              <a:ext uri="{FF2B5EF4-FFF2-40B4-BE49-F238E27FC236}">
                <a16:creationId xmlns:a16="http://schemas.microsoft.com/office/drawing/2014/main" id="{A37AB3D4-6EED-DE5A-A874-A3781BBC92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15" y="4072784"/>
            <a:ext cx="2217107" cy="1478071"/>
          </a:xfrm>
          <a:prstGeom prst="rect">
            <a:avLst/>
          </a:prstGeom>
        </p:spPr>
      </p:pic>
      <p:pic>
        <p:nvPicPr>
          <p:cNvPr id="18" name="Picture 17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C84AEDBC-65DE-6DFF-81F6-26BD280F3C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738" y="4072785"/>
            <a:ext cx="2210844" cy="1473896"/>
          </a:xfrm>
          <a:prstGeom prst="rect">
            <a:avLst/>
          </a:prstGeom>
        </p:spPr>
      </p:pic>
      <p:pic>
        <p:nvPicPr>
          <p:cNvPr id="20" name="Picture 19" descr="A group of women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3938DE63-66DD-6A33-D032-2F81F8DEB3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6" y="5588434"/>
            <a:ext cx="2217107" cy="1478072"/>
          </a:xfrm>
          <a:prstGeom prst="rect">
            <a:avLst/>
          </a:prstGeom>
        </p:spPr>
      </p:pic>
      <p:pic>
        <p:nvPicPr>
          <p:cNvPr id="22" name="Picture 21" descr="A person standing in front of 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86845433-1B01-DA3A-701F-74D144DF9E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15" y="5588434"/>
            <a:ext cx="2217106" cy="1478071"/>
          </a:xfrm>
          <a:prstGeom prst="rect">
            <a:avLst/>
          </a:prstGeom>
        </p:spPr>
      </p:pic>
      <p:pic>
        <p:nvPicPr>
          <p:cNvPr id="24" name="Picture 23" descr="A person speaking to a group of students&#10;&#10;Description automatically generated with low confidence">
            <a:extLst>
              <a:ext uri="{FF2B5EF4-FFF2-40B4-BE49-F238E27FC236}">
                <a16:creationId xmlns:a16="http://schemas.microsoft.com/office/drawing/2014/main" id="{1C1B26F3-BDA8-FC0D-6089-A18C5FF957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5584259"/>
            <a:ext cx="2210843" cy="147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13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528730-A7C9-A231-7119-BD98B0E8132B}"/>
              </a:ext>
            </a:extLst>
          </p:cNvPr>
          <p:cNvSpPr txBox="1"/>
          <p:nvPr/>
        </p:nvSpPr>
        <p:spPr>
          <a:xfrm>
            <a:off x="40749" y="7092795"/>
            <a:ext cx="6776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       วันศุกร์ที่ 1</a:t>
            </a:r>
            <a:r>
              <a:rPr lang="en-US" sz="18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6</a:t>
            </a:r>
            <a:r>
              <a:rPr lang="th-TH" sz="18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มิถุนายน 2566 เวลา 1</a:t>
            </a:r>
            <a:r>
              <a:rPr lang="en-US" sz="18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4.30</a:t>
            </a:r>
            <a:r>
              <a:rPr lang="th-TH" sz="18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น. รองศาสตราจารย์ ดร.สำเนาว์ เสาวกูล </a:t>
            </a:r>
            <a:br>
              <a:rPr lang="th-TH" sz="18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8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รองอธิการบดีประจำวิทยาเขตสุรินทร์ และอาจารย์ณัฐพงษ์ วงศ์วรรณ รองคณบดีฝ่ายวิชาการและวิจัย ร่วมรับฟังและให้ข้อเสนอแนะในการนำเสนอหลักสูตรเพื่อเข้าสภาวิชาการ มหาวิทยาลัยเทคโนโลยี</a:t>
            </a:r>
            <a:br>
              <a:rPr lang="th-TH" sz="18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8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ราชมงคลอีสาน ได้แก่ หลักสูตรเทคโนโลยีบัณฑิต สาขาวิชาเทคโนโลยีมัลติมีเดีย (หลักสูตรปรับปรุง</a:t>
            </a:r>
            <a:br>
              <a:rPr lang="th-TH" sz="18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8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พ.ศ. 2567) และหลักสูตรประกาศนียบัตรวิชาชีพชั้นสูง สาขาวิชาการจัดการ (หลักสูตรปรับปรุง </a:t>
            </a:r>
            <a:br>
              <a:rPr lang="th-TH" sz="18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8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พ.ศ. 2567)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64A12E-AD1B-8623-851B-1E4690AE7899}"/>
              </a:ext>
            </a:extLst>
          </p:cNvPr>
          <p:cNvSpPr txBox="1"/>
          <p:nvPr/>
        </p:nvSpPr>
        <p:spPr>
          <a:xfrm>
            <a:off x="-245246" y="1637636"/>
            <a:ext cx="734848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algn="ctr"/>
            <a:r>
              <a:rPr lang="th-TH" sz="24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รับฟังและให้ข้อเสนอแนะในการนำเสนอหลักสูตร</a:t>
            </a:r>
            <a:br>
              <a:rPr lang="th-TH" sz="24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</a:br>
            <a:r>
              <a:rPr lang="th-TH" sz="24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เพื่อเข้าสภาวิชาการ มหาวิทยาลัยเทคโนโลยีราชมงคลอีสาน</a:t>
            </a:r>
          </a:p>
        </p:txBody>
      </p:sp>
      <p:pic>
        <p:nvPicPr>
          <p:cNvPr id="7" name="Picture 6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45F72144-5CFA-122F-B753-2EFE42C5BA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4" y="2685253"/>
            <a:ext cx="4171171" cy="2780780"/>
          </a:xfrm>
          <a:prstGeom prst="rect">
            <a:avLst/>
          </a:prstGeom>
        </p:spPr>
      </p:pic>
      <p:pic>
        <p:nvPicPr>
          <p:cNvPr id="9" name="Picture 8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31C57857-E880-63E6-6647-09E59D63B6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8"/>
          <a:stretch/>
        </p:blipFill>
        <p:spPr>
          <a:xfrm>
            <a:off x="4412045" y="2669818"/>
            <a:ext cx="2217110" cy="1371234"/>
          </a:xfrm>
          <a:prstGeom prst="rect">
            <a:avLst/>
          </a:prstGeom>
        </p:spPr>
      </p:pic>
      <p:pic>
        <p:nvPicPr>
          <p:cNvPr id="13" name="Picture 12" descr="A person sitting at a table with microphones&#10;&#10;Description automatically generated with medium confidence">
            <a:extLst>
              <a:ext uri="{FF2B5EF4-FFF2-40B4-BE49-F238E27FC236}">
                <a16:creationId xmlns:a16="http://schemas.microsoft.com/office/drawing/2014/main" id="{24ED0CA0-45B8-6CF6-55F5-9446771E08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r="13435"/>
          <a:stretch/>
        </p:blipFill>
        <p:spPr>
          <a:xfrm>
            <a:off x="2485147" y="5467829"/>
            <a:ext cx="1906917" cy="1493355"/>
          </a:xfrm>
          <a:prstGeom prst="rect">
            <a:avLst/>
          </a:prstGeom>
        </p:spPr>
      </p:pic>
      <p:pic>
        <p:nvPicPr>
          <p:cNvPr id="15" name="Picture 14" descr="A couple of men sitting in chairs&#10;&#10;Description automatically generated with low confidence">
            <a:extLst>
              <a:ext uri="{FF2B5EF4-FFF2-40B4-BE49-F238E27FC236}">
                <a16:creationId xmlns:a16="http://schemas.microsoft.com/office/drawing/2014/main" id="{BBD22763-8725-0897-3583-3817647396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79" b="1"/>
          <a:stretch/>
        </p:blipFill>
        <p:spPr>
          <a:xfrm>
            <a:off x="4414680" y="5462524"/>
            <a:ext cx="2217110" cy="1494021"/>
          </a:xfrm>
          <a:prstGeom prst="rect">
            <a:avLst/>
          </a:prstGeom>
        </p:spPr>
      </p:pic>
      <p:pic>
        <p:nvPicPr>
          <p:cNvPr id="17" name="Picture 16" descr="A group of people sitting in a meeting room&#10;&#10;Description automatically generated with medium confidence">
            <a:extLst>
              <a:ext uri="{FF2B5EF4-FFF2-40B4-BE49-F238E27FC236}">
                <a16:creationId xmlns:a16="http://schemas.microsoft.com/office/drawing/2014/main" id="{354044B6-77C9-1395-0B51-EE6B00C705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4" y="5468688"/>
            <a:ext cx="2240031" cy="1493354"/>
          </a:xfrm>
          <a:prstGeom prst="rect">
            <a:avLst/>
          </a:prstGeom>
        </p:spPr>
      </p:pic>
      <p:pic>
        <p:nvPicPr>
          <p:cNvPr id="19" name="Picture 18" descr="A group of men sitting at a table with laptops&#10;&#10;Description automatically generated with low confidence">
            <a:extLst>
              <a:ext uri="{FF2B5EF4-FFF2-40B4-BE49-F238E27FC236}">
                <a16:creationId xmlns:a16="http://schemas.microsoft.com/office/drawing/2014/main" id="{0800CE2C-F41C-E253-8D7A-2CC853FC03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2"/>
          <a:stretch/>
        </p:blipFill>
        <p:spPr>
          <a:xfrm>
            <a:off x="4412046" y="4056593"/>
            <a:ext cx="2217110" cy="139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55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B6EBAC1-8EC7-29E9-2B12-32D5331A77F4}"/>
              </a:ext>
            </a:extLst>
          </p:cNvPr>
          <p:cNvSpPr txBox="1"/>
          <p:nvPr/>
        </p:nvSpPr>
        <p:spPr>
          <a:xfrm>
            <a:off x="40749" y="7188090"/>
            <a:ext cx="67765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วันเสาร์ที่ 1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7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มิถุนายน 2566 เวลา 09.30 น. ผู้ช่วยศาสตราจารย์ ดร.สันติ ครองยุทธ 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รองคณบดีฝ่ายบริหาร ประธานในพิธี พร้อมด้วย อาจารย์อนงค์รักษ์ ลีประโคน รองคณบดีฝ่ายแผนและประกันคุณภาพการศึกษา คณะผู้บริหาร คณาจารย์ บุคลากร และนักศึกษาภาคสมทบคณะเทคโนโลยีการจัดการ</a:t>
            </a:r>
            <a:b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ร่วมโครงการปฐมนิเทศนักศึกษาใหม่ ภาคสมทบ (เสาร์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– 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อาทิตย์)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ประจำปีการศึกษา 2566 ณ ห้องประชุมช้างชมพู ชั้น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1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คณะเทคโนโลยีการจัดการ โดยมีวัตถุประสงค์เพื่อให้นักศึกษาใหม่ได้ทราบถึงกระบวนการสอนในแต่ละสาขาวิชาที่นักศึกษากำลังศึกษาอยู่  เพื่อให้นักศึกษาได้ทราบเกี่ยวกับนโยบายสถานศึกษาของวิทยาเขตสุรินทร์ และให้นักศึกษา</a:t>
            </a:r>
            <a:b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ได้รู้จักผู้บริหาร คณาจารย์ และบุคลากรส่วนต่างๆ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ที่เกี่ยวข้องกับนักศึกษา</a:t>
            </a:r>
          </a:p>
        </p:txBody>
      </p:sp>
      <p:pic>
        <p:nvPicPr>
          <p:cNvPr id="7" name="Picture 6" descr="A group of people standing in a line&#10;&#10;Description automatically generated with medium confidence">
            <a:extLst>
              <a:ext uri="{FF2B5EF4-FFF2-40B4-BE49-F238E27FC236}">
                <a16:creationId xmlns:a16="http://schemas.microsoft.com/office/drawing/2014/main" id="{F4BE28EC-E676-CE81-8F73-368E579134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5" b="20896"/>
          <a:stretch/>
        </p:blipFill>
        <p:spPr>
          <a:xfrm>
            <a:off x="112426" y="2026994"/>
            <a:ext cx="6633147" cy="2143790"/>
          </a:xfrm>
          <a:prstGeom prst="rect">
            <a:avLst/>
          </a:prstGeom>
        </p:spPr>
      </p:pic>
      <p:pic>
        <p:nvPicPr>
          <p:cNvPr id="9" name="Picture 8" descr="A person sitting at a table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C91ED7FF-11D7-0014-61ED-77B493E99C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486" r="10486"/>
          <a:stretch/>
        </p:blipFill>
        <p:spPr>
          <a:xfrm>
            <a:off x="112425" y="4208217"/>
            <a:ext cx="2186274" cy="1457516"/>
          </a:xfrm>
          <a:prstGeom prst="rect">
            <a:avLst/>
          </a:prstGeom>
        </p:spPr>
      </p:pic>
      <p:pic>
        <p:nvPicPr>
          <p:cNvPr id="11" name="Picture 10" descr="A person standing at a podium with a microphone&#10;&#10;Description automatically generated with medium confidence">
            <a:extLst>
              <a:ext uri="{FF2B5EF4-FFF2-40B4-BE49-F238E27FC236}">
                <a16:creationId xmlns:a16="http://schemas.microsoft.com/office/drawing/2014/main" id="{ACEE186B-70B0-9A61-CA67-9899288D5B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864" y="4208216"/>
            <a:ext cx="2186274" cy="1457516"/>
          </a:xfrm>
          <a:prstGeom prst="rect">
            <a:avLst/>
          </a:prstGeom>
        </p:spPr>
      </p:pic>
      <p:pic>
        <p:nvPicPr>
          <p:cNvPr id="13" name="Picture 12" descr="A group of people wearing masks&#10;&#10;Description automatically generated with low confidence">
            <a:extLst>
              <a:ext uri="{FF2B5EF4-FFF2-40B4-BE49-F238E27FC236}">
                <a16:creationId xmlns:a16="http://schemas.microsoft.com/office/drawing/2014/main" id="{C51EF671-0D51-644C-7F1C-E95C38BD8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1" y="5696990"/>
            <a:ext cx="2186274" cy="1457516"/>
          </a:xfrm>
          <a:prstGeom prst="rect">
            <a:avLst/>
          </a:prstGeom>
        </p:spPr>
      </p:pic>
      <p:pic>
        <p:nvPicPr>
          <p:cNvPr id="15" name="Picture 14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67BB306A-AA9C-D8FB-AF77-53D89DD671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6" y="5705174"/>
            <a:ext cx="2186274" cy="1457516"/>
          </a:xfrm>
          <a:prstGeom prst="rect">
            <a:avLst/>
          </a:prstGeom>
        </p:spPr>
      </p:pic>
      <p:pic>
        <p:nvPicPr>
          <p:cNvPr id="17" name="Picture 16" descr="A group of people wearing face masks&#10;&#10;Description automatically generated with medium confidence">
            <a:extLst>
              <a:ext uri="{FF2B5EF4-FFF2-40B4-BE49-F238E27FC236}">
                <a16:creationId xmlns:a16="http://schemas.microsoft.com/office/drawing/2014/main" id="{DFE4437C-CFA9-23A0-50E6-A785E4C7EF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863" y="5705174"/>
            <a:ext cx="2186275" cy="1457516"/>
          </a:xfrm>
          <a:prstGeom prst="rect">
            <a:avLst/>
          </a:prstGeom>
        </p:spPr>
      </p:pic>
      <p:pic>
        <p:nvPicPr>
          <p:cNvPr id="19" name="Picture 18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FCC22044-9B1F-B463-DF43-6FE70C50E8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1" y="4208216"/>
            <a:ext cx="2186274" cy="14575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051B667-E1CB-B44E-1AF9-5235D48F3C82}"/>
              </a:ext>
            </a:extLst>
          </p:cNvPr>
          <p:cNvSpPr txBox="1"/>
          <p:nvPr/>
        </p:nvSpPr>
        <p:spPr>
          <a:xfrm>
            <a:off x="-245244" y="1368123"/>
            <a:ext cx="734848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algn="ctr"/>
            <a:r>
              <a:rPr lang="th-TH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โครงการปฐมนิเทศนักศึกษาใหม่ ภาคสมทบ (เสาร์</a:t>
            </a:r>
            <a:r>
              <a:rPr lang="en-US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-</a:t>
            </a:r>
            <a:r>
              <a:rPr lang="th-TH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อาทิตย์) </a:t>
            </a:r>
          </a:p>
          <a:p>
            <a:pPr algn="ctr"/>
            <a:r>
              <a:rPr lang="th-TH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คณะเทคโนโลยีการจัดการ ประจำปีการศึกษา </a:t>
            </a:r>
            <a:r>
              <a:rPr lang="en-US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2566</a:t>
            </a:r>
            <a:endParaRPr lang="th-TH" sz="2000" b="1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rgbClr val="F1F18B"/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loud Soft" panose="02000000000000000000" pitchFamily="2" charset="0"/>
              <a:ea typeface="BoonTook Mon Ultra" panose="02010105050000000000" pitchFamily="2" charset="-34"/>
              <a:cs typeface="Cloud 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512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59C1E9-31C5-F21A-12DB-AC547368F9CD}"/>
              </a:ext>
            </a:extLst>
          </p:cNvPr>
          <p:cNvSpPr txBox="1"/>
          <p:nvPr/>
        </p:nvSpPr>
        <p:spPr>
          <a:xfrm>
            <a:off x="-253204" y="1621389"/>
            <a:ext cx="7348487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algn="ctr"/>
            <a:r>
              <a:rPr lang="th-TH" sz="24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คณะเทคโนโลยีการจัดการ</a:t>
            </a:r>
          </a:p>
          <a:p>
            <a:pPr algn="ctr"/>
            <a:r>
              <a:rPr lang="th-TH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เทียบโอนผลการเรียนของนักศึกษาใหม่ ประจำปีการศึกษา 2566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C386B5-DCC7-356B-0E5A-EAD2F376A8C5}"/>
              </a:ext>
            </a:extLst>
          </p:cNvPr>
          <p:cNvSpPr txBox="1"/>
          <p:nvPr/>
        </p:nvSpPr>
        <p:spPr>
          <a:xfrm>
            <a:off x="152400" y="7212550"/>
            <a:ext cx="6581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</a:t>
            </a:r>
            <a:r>
              <a:rPr lang="en-US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วันอังคารที่ 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มิถุนายน 2566 เวลา 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09.00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น. คณะเทคโนโลยีการจัดการ มหาวิทยาลัยเทคโนโลยีราชมงคลอีสาน วิทยาเขตสุรินทร์ กำหนดเทียบโอนผลการเรียนของนักศึกษาใหม่ ประจำปีการศึกษา 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2566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สำหรับนักศึกษาที่สำเร็จการศึกษาระดับประกาศนียบัตรวิชาชีพชั้นสูง เข้าศึกษาต่อในระดับปริญญาตรี ในสาขาวิชาเทคโนโลยีดิจิทัลเพื่อธุรกิจและบริการ  สาขาวิชาเทคโนโลยีมัลติมีเดีย  สาขาวิชาการตลาด  สาขาวิชาการจัดการสมัยใหม่  สาขาวิชาการบัญชี และสาขาวิชาการจัดการการท่องเที่ยวและการโรงแรม ณ อาคารเรียนรวม คณะเทคโนโลยีการจัดการ </a:t>
            </a:r>
          </a:p>
        </p:txBody>
      </p:sp>
      <p:pic>
        <p:nvPicPr>
          <p:cNvPr id="7" name="Picture 6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E41961DB-4343-6F42-65DD-22BBE35431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61" y="2656974"/>
            <a:ext cx="2159000" cy="1439333"/>
          </a:xfrm>
          <a:prstGeom prst="rect">
            <a:avLst/>
          </a:prstGeom>
        </p:spPr>
      </p:pic>
      <p:pic>
        <p:nvPicPr>
          <p:cNvPr id="9" name="Picture 8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A7448B18-EDD6-FA0A-193F-1EF3D6FCC6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1" y="2656974"/>
            <a:ext cx="2159000" cy="1439333"/>
          </a:xfrm>
          <a:prstGeom prst="rect">
            <a:avLst/>
          </a:prstGeom>
        </p:spPr>
      </p:pic>
      <p:pic>
        <p:nvPicPr>
          <p:cNvPr id="11" name="Picture 10" descr="A group of students wearing masks in a classroom&#10;&#10;Description automatically generated with medium confidence">
            <a:extLst>
              <a:ext uri="{FF2B5EF4-FFF2-40B4-BE49-F238E27FC236}">
                <a16:creationId xmlns:a16="http://schemas.microsoft.com/office/drawing/2014/main" id="{91FFAC10-E9FB-A6F3-8E75-74EB9980FA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247" y="2656974"/>
            <a:ext cx="2159000" cy="1439333"/>
          </a:xfrm>
          <a:prstGeom prst="rect">
            <a:avLst/>
          </a:prstGeom>
        </p:spPr>
      </p:pic>
      <p:pic>
        <p:nvPicPr>
          <p:cNvPr id="13" name="Picture 12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747D94F6-4B4D-2E23-BD96-6FC01A9735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7" y="4123606"/>
            <a:ext cx="2151064" cy="1434043"/>
          </a:xfrm>
          <a:prstGeom prst="rect">
            <a:avLst/>
          </a:prstGeom>
        </p:spPr>
      </p:pic>
      <p:pic>
        <p:nvPicPr>
          <p:cNvPr id="15" name="Picture 14" descr="A group of people sitting at desks in a classroom&#10;&#10;Description automatically generated with medium confidence">
            <a:extLst>
              <a:ext uri="{FF2B5EF4-FFF2-40B4-BE49-F238E27FC236}">
                <a16:creationId xmlns:a16="http://schemas.microsoft.com/office/drawing/2014/main" id="{E53DE044-E00C-3289-4E6C-5D728A1CBC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61" y="4118581"/>
            <a:ext cx="2159000" cy="1439333"/>
          </a:xfrm>
          <a:prstGeom prst="rect">
            <a:avLst/>
          </a:prstGeom>
        </p:spPr>
      </p:pic>
      <p:pic>
        <p:nvPicPr>
          <p:cNvPr id="17" name="Picture 16" descr="A group of people working in an office&#10;&#10;Description automatically generated with medium confidence">
            <a:extLst>
              <a:ext uri="{FF2B5EF4-FFF2-40B4-BE49-F238E27FC236}">
                <a16:creationId xmlns:a16="http://schemas.microsoft.com/office/drawing/2014/main" id="{419AF8C3-07BE-603D-24A4-A1BFA1AD47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965" y="4118115"/>
            <a:ext cx="2159000" cy="1439333"/>
          </a:xfrm>
          <a:prstGeom prst="rect">
            <a:avLst/>
          </a:prstGeom>
        </p:spPr>
      </p:pic>
      <p:pic>
        <p:nvPicPr>
          <p:cNvPr id="19" name="Picture 18" descr="A group of people wearing face masks&#10;&#10;Description automatically generated with medium confidence">
            <a:extLst>
              <a:ext uri="{FF2B5EF4-FFF2-40B4-BE49-F238E27FC236}">
                <a16:creationId xmlns:a16="http://schemas.microsoft.com/office/drawing/2014/main" id="{4EB211C0-DA58-8D58-7CC7-8DF46108EAA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7" y="5580189"/>
            <a:ext cx="2151064" cy="1434042"/>
          </a:xfrm>
          <a:prstGeom prst="rect">
            <a:avLst/>
          </a:prstGeom>
        </p:spPr>
      </p:pic>
      <p:pic>
        <p:nvPicPr>
          <p:cNvPr id="21" name="Picture 20" descr="A group of people sitting at a table with papers&#10;&#10;Description automatically generated with low confidence">
            <a:extLst>
              <a:ext uri="{FF2B5EF4-FFF2-40B4-BE49-F238E27FC236}">
                <a16:creationId xmlns:a16="http://schemas.microsoft.com/office/drawing/2014/main" id="{B98B6F2C-4901-DCD9-0896-27543E718A8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61" y="5580187"/>
            <a:ext cx="2151064" cy="1434043"/>
          </a:xfrm>
          <a:prstGeom prst="rect">
            <a:avLst/>
          </a:prstGeom>
        </p:spPr>
      </p:pic>
      <p:pic>
        <p:nvPicPr>
          <p:cNvPr id="23" name="Picture 22" descr="A group of students in a classroom&#10;&#10;Description automatically generated with low confidence">
            <a:extLst>
              <a:ext uri="{FF2B5EF4-FFF2-40B4-BE49-F238E27FC236}">
                <a16:creationId xmlns:a16="http://schemas.microsoft.com/office/drawing/2014/main" id="{57A77057-7993-C9B3-EE7D-C30CA09F754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335" y="5580963"/>
            <a:ext cx="2159000" cy="143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1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48D640-75B1-EBD6-84AF-0985192EC1A0}"/>
              </a:ext>
            </a:extLst>
          </p:cNvPr>
          <p:cNvSpPr txBox="1"/>
          <p:nvPr/>
        </p:nvSpPr>
        <p:spPr>
          <a:xfrm>
            <a:off x="46663" y="6087420"/>
            <a:ext cx="6776501" cy="2888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56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   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วันพุธที่ </a:t>
            </a:r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21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มิถุนายน 2566 อาจารย์ณัฐพงษ์ วงศ์วรรณ รองคณบดีฝ่ายวิชาการและวิจัย คณะเทคโนโลยีการจัดการ  กล่าวต้อนรับ คณะกรรมการตรวจประเมินการประกันคุณภาพการศึกษาภายใน ระดับหลักสูตร ประจำปีการศึกษา 2565 ของหลักสูตรบริหารธุรกิจบัณฑิต สาขาวิชาการตลาด ในรูปแบบการประเมินออนไลน์ ผ่านแอพพลิเคชั่น </a:t>
            </a:r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ZOOM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Meeting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สำหรับการดำเนินโครงการดังกล่าว มีวัตถุประสงค์เพื่อตรวจสอบและประเมินผลการดำเนินงานของหน่วยงานตามระบบ</a:t>
            </a:r>
            <a:b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และกลไกที่หน่วยงานกำหนดขึ้นโดยการวิเคราะห์ เปรียบเทียบผลการดำเนินงานตามเกณฑ์ และเป้าหมายของตังบ่งชี้ในองค์ประกอบคุณภาพ เพื่อให้หน่วยงานทราบสถานภาพของตนเอง อันจะนำไปสู่การกำหนดแนวทางในการพัฒนาคุณภาพไปสู่เกณฑ์และเป้าหมายที่ตั้งไว้ เพื่อให้หน่วยงานทราบจุดแข็ง จุดที่ควรปรับปรุงและข้อเสนอแนะเพื่อพัฒนาและปรับปรุงคุณภาพการจัดการศึกษาของคณะ โดยได้รับเกียรติจากคณะกรรมการตรวจประเมิน ดังนี้ </a:t>
            </a:r>
            <a:endParaRPr lang="en-US" sz="1510" dirty="0">
              <a:ln w="3175">
                <a:noFill/>
                <a:prstDash val="solid"/>
              </a:ln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/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1. 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อาจารย์ ดร.มัลลิกา จำปาแพง </a:t>
            </a:r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	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ประธานกรรมการ </a:t>
            </a:r>
            <a:endParaRPr lang="en-US" sz="1510" dirty="0">
              <a:ln w="3175">
                <a:noFill/>
                <a:prstDash val="solid"/>
              </a:ln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/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2. 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อาจารย์ปุริม หนุนนัด </a:t>
            </a:r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	           	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กรรมการ</a:t>
            </a:r>
            <a:endParaRPr lang="en-US" sz="1510" dirty="0">
              <a:ln w="3175">
                <a:noFill/>
                <a:prstDash val="solid"/>
              </a:ln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/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3. 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อาจารย์ทิฆัมพร โคตรทัศน์  </a:t>
            </a:r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	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กรรมการและเลขานุการ </a:t>
            </a:r>
            <a:endParaRPr lang="en-US" sz="1510" dirty="0">
              <a:ln w="3175">
                <a:noFill/>
                <a:prstDash val="solid"/>
              </a:ln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/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4. 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อาจารย์นนิตา สมบุตร</a:t>
            </a:r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		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ผู้ช่วยเลขานุการ</a:t>
            </a:r>
            <a:endParaRPr lang="en-US" sz="1510" b="0" i="0" dirty="0">
              <a:solidFill>
                <a:srgbClr val="7E889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2AA04E-7D20-02A6-A030-45A926BAA213}"/>
              </a:ext>
            </a:extLst>
          </p:cNvPr>
          <p:cNvSpPr txBox="1"/>
          <p:nvPr/>
        </p:nvSpPr>
        <p:spPr>
          <a:xfrm>
            <a:off x="-245244" y="1419741"/>
            <a:ext cx="734848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algn="ctr"/>
            <a:r>
              <a:rPr lang="th-TH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สาขาการตลาด</a:t>
            </a:r>
            <a:r>
              <a:rPr lang="en-US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 </a:t>
            </a:r>
            <a:r>
              <a:rPr lang="th-TH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คณะเทคโนโลยีการจัดการ รับการตรวจประเมินการประกันคุณภาพการศึกษาภายใน ระดับหลักสูตร ประจำปีการศึกษา 2565 </a:t>
            </a:r>
            <a:endParaRPr lang="en-US" sz="2000" b="1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rgbClr val="F1F18B"/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loud Soft" panose="02000000000000000000" pitchFamily="2" charset="0"/>
              <a:ea typeface="BoonTook Mon Ultra" panose="02010105050000000000" pitchFamily="2" charset="-34"/>
              <a:cs typeface="Cloud Soft" panose="02000000000000000000" pitchFamily="2" charset="0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16EEC4A2-630E-D131-6D5A-81D729E20C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49" t="3044" r="15465" b="10981"/>
          <a:stretch/>
        </p:blipFill>
        <p:spPr bwMode="auto">
          <a:xfrm>
            <a:off x="2285796" y="2133259"/>
            <a:ext cx="2286405" cy="14764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รูปภาพ 1">
            <a:extLst>
              <a:ext uri="{FF2B5EF4-FFF2-40B4-BE49-F238E27FC236}">
                <a16:creationId xmlns:a16="http://schemas.microsoft.com/office/drawing/2014/main" id="{AE94917E-C459-1891-BAE9-6AD60EAE88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00" t="2915" r="9244" b="6420"/>
          <a:stretch/>
        </p:blipFill>
        <p:spPr>
          <a:xfrm>
            <a:off x="4596811" y="2142091"/>
            <a:ext cx="2068807" cy="1476487"/>
          </a:xfrm>
          <a:prstGeom prst="rect">
            <a:avLst/>
          </a:prstGeom>
        </p:spPr>
      </p:pic>
      <p:pic>
        <p:nvPicPr>
          <p:cNvPr id="9" name="Picture 8" descr="A person sitting at a desk with a computer and mouse&#10;&#10;Description automatically generated with low confidence">
            <a:extLst>
              <a:ext uri="{FF2B5EF4-FFF2-40B4-BE49-F238E27FC236}">
                <a16:creationId xmlns:a16="http://schemas.microsoft.com/office/drawing/2014/main" id="{E1C29426-52A0-58D1-FC70-4EE956BC26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2" t="7327" r="2029" b="19878"/>
          <a:stretch/>
        </p:blipFill>
        <p:spPr>
          <a:xfrm>
            <a:off x="186436" y="3638558"/>
            <a:ext cx="2072633" cy="11987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A137A3-9272-C890-8506-5D29671481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" r="7155" b="20065"/>
          <a:stretch/>
        </p:blipFill>
        <p:spPr>
          <a:xfrm>
            <a:off x="4592986" y="3638070"/>
            <a:ext cx="2072633" cy="11987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AA7860-5F2F-372B-807B-9BEABED8BF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2" b="15054"/>
          <a:stretch/>
        </p:blipFill>
        <p:spPr>
          <a:xfrm>
            <a:off x="2285797" y="3639831"/>
            <a:ext cx="2286404" cy="11987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41F829-2165-B99A-86C9-885A137DD0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r="2153" b="17058"/>
          <a:stretch/>
        </p:blipFill>
        <p:spPr>
          <a:xfrm>
            <a:off x="4596811" y="4852502"/>
            <a:ext cx="2068807" cy="11987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F59B1F-39AE-4DA4-6058-2D8CC4A425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" t="-1" b="13553"/>
          <a:stretch/>
        </p:blipFill>
        <p:spPr>
          <a:xfrm>
            <a:off x="186435" y="4861211"/>
            <a:ext cx="2072633" cy="11987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66E0425-6176-D823-A707-534FAAF0DA7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7" b="15559"/>
          <a:stretch/>
        </p:blipFill>
        <p:spPr>
          <a:xfrm>
            <a:off x="2285797" y="4849044"/>
            <a:ext cx="2286404" cy="1198754"/>
          </a:xfrm>
          <a:prstGeom prst="rect">
            <a:avLst/>
          </a:prstGeom>
        </p:spPr>
      </p:pic>
      <p:pic>
        <p:nvPicPr>
          <p:cNvPr id="22" name="รูปภาพ 1">
            <a:extLst>
              <a:ext uri="{FF2B5EF4-FFF2-40B4-BE49-F238E27FC236}">
                <a16:creationId xmlns:a16="http://schemas.microsoft.com/office/drawing/2014/main" id="{5AA5D5B7-EFE7-326D-BA70-E29AC0CEF87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112" t="-1949" r="14949" b="1949"/>
          <a:stretch/>
        </p:blipFill>
        <p:spPr>
          <a:xfrm>
            <a:off x="186436" y="2098456"/>
            <a:ext cx="2068806" cy="151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10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B5C784-5457-86F6-4851-B25A9D59D5E6}"/>
              </a:ext>
            </a:extLst>
          </p:cNvPr>
          <p:cNvSpPr txBox="1"/>
          <p:nvPr/>
        </p:nvSpPr>
        <p:spPr>
          <a:xfrm>
            <a:off x="-245244" y="1594663"/>
            <a:ext cx="7348487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algn="ctr"/>
            <a:r>
              <a:rPr lang="th-TH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การประชุมคณะกรรมการบริหารคณะเทคโนโลยีการจัดการ (</a:t>
            </a:r>
            <a:r>
              <a:rPr lang="en-US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MC) </a:t>
            </a:r>
            <a:endParaRPr lang="th-TH" sz="2000" b="1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rgbClr val="F1F18B"/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loud Soft" panose="02000000000000000000" pitchFamily="2" charset="0"/>
              <a:ea typeface="BoonTook Mon Ultra" panose="02010105050000000000" pitchFamily="2" charset="-34"/>
              <a:cs typeface="Cloud Soft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74B4CA-AD8F-4D95-CB08-142FFEF7B946}"/>
              </a:ext>
            </a:extLst>
          </p:cNvPr>
          <p:cNvSpPr txBox="1"/>
          <p:nvPr/>
        </p:nvSpPr>
        <p:spPr>
          <a:xfrm>
            <a:off x="40749" y="7131448"/>
            <a:ext cx="6776501" cy="1494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56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     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วันพฤหัสบดีที่ </a:t>
            </a:r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22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มิถุนายน 2566 เวลา </a:t>
            </a:r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09.00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น. อาจารย์ ดร.ภรณี หลาวทอง คณบดีคณะเทคโนโลยีการจัดการ ประธานในที่ประชุม พร้อมด้วย คณะผู้บริหาร หัวหน้าสาขา และบุคลากรคณะเทคโนโลยีการจัดการ ร่วมประชุมคณะกรรมการบริหารคณะเทคโนโลยีการจัดการ (</a:t>
            </a:r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MC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) ครั้งที่ </a:t>
            </a:r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4/2566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ณ ห้องประชุมเพชรชมพู ชั้น </a:t>
            </a:r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2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คณะเทคโนโลยี</a:t>
            </a:r>
            <a:b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การจัดการ โดยมีเรื่องเพื่อพิจารณาขอเสนอแนวทางการแนะแนวการศึกษา</a:t>
            </a:r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ตามที่คณะกำหนดให้ฝ่ายแนะแนวการศึกษาได้หาแนวทางในการแนะแนวการศึกษาเพื่อเพิ่มจำนวน</a:t>
            </a:r>
            <a:r>
              <a:rPr lang="th-TH" sz="151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นักศึกษา ซึ่งฝ่าย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พัฒนานักศึกษา ได้ดำเนินการจัดทำรายละเอียด</a:t>
            </a:r>
            <a:b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การแนะแนวทางการศึกษาเรียบร้อยแล้ว</a:t>
            </a:r>
            <a:endParaRPr lang="en-US" sz="1510" b="0" i="0" dirty="0">
              <a:solidFill>
                <a:srgbClr val="7E889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3" name="Picture 2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82464603-6E59-8BEF-F3A3-1D438488B1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t="9304" r="8629" b="9046"/>
          <a:stretch/>
        </p:blipFill>
        <p:spPr>
          <a:xfrm>
            <a:off x="159026" y="2186604"/>
            <a:ext cx="4715124" cy="3134279"/>
          </a:xfrm>
          <a:prstGeom prst="rect">
            <a:avLst/>
          </a:prstGeom>
        </p:spPr>
      </p:pic>
      <p:pic>
        <p:nvPicPr>
          <p:cNvPr id="7" name="Picture 6" descr="A group of people sitting at a table with laptops&#10;&#10;Description automatically generated with medium confidence">
            <a:extLst>
              <a:ext uri="{FF2B5EF4-FFF2-40B4-BE49-F238E27FC236}">
                <a16:creationId xmlns:a16="http://schemas.microsoft.com/office/drawing/2014/main" id="{F13ADBE9-BFC7-A0DA-A5DC-0249493C41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1"/>
          <a:stretch/>
        </p:blipFill>
        <p:spPr>
          <a:xfrm>
            <a:off x="4898002" y="2186463"/>
            <a:ext cx="1828802" cy="1134330"/>
          </a:xfrm>
          <a:prstGeom prst="rect">
            <a:avLst/>
          </a:prstGeom>
        </p:spPr>
      </p:pic>
      <p:pic>
        <p:nvPicPr>
          <p:cNvPr id="9" name="Picture 8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412041F2-7038-C3EE-18FB-157FC0C993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024"/>
          <a:stretch/>
        </p:blipFill>
        <p:spPr>
          <a:xfrm>
            <a:off x="2556344" y="5352687"/>
            <a:ext cx="2309853" cy="1571708"/>
          </a:xfrm>
          <a:prstGeom prst="rect">
            <a:avLst/>
          </a:prstGeom>
        </p:spPr>
      </p:pic>
      <p:pic>
        <p:nvPicPr>
          <p:cNvPr id="11" name="Picture 10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9CF65E5F-AA1E-537F-6A61-F044AD56DE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4"/>
          <a:stretch/>
        </p:blipFill>
        <p:spPr>
          <a:xfrm>
            <a:off x="4890050" y="3345508"/>
            <a:ext cx="1836753" cy="1134330"/>
          </a:xfrm>
          <a:prstGeom prst="rect">
            <a:avLst/>
          </a:prstGeom>
        </p:spPr>
      </p:pic>
      <p:pic>
        <p:nvPicPr>
          <p:cNvPr id="13" name="Picture 12" descr="A person sitting at a table with other people in the background&#10;&#10;Description automatically generated with low confidence">
            <a:extLst>
              <a:ext uri="{FF2B5EF4-FFF2-40B4-BE49-F238E27FC236}">
                <a16:creationId xmlns:a16="http://schemas.microsoft.com/office/drawing/2014/main" id="{666E0CAD-56F4-61C3-B0F1-9B6F8BD457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29" b="3012"/>
          <a:stretch/>
        </p:blipFill>
        <p:spPr>
          <a:xfrm>
            <a:off x="4901141" y="5683940"/>
            <a:ext cx="1825662" cy="1241648"/>
          </a:xfrm>
          <a:prstGeom prst="rect">
            <a:avLst/>
          </a:prstGeom>
        </p:spPr>
      </p:pic>
      <p:pic>
        <p:nvPicPr>
          <p:cNvPr id="17" name="Picture 16" descr="A group of women wearing face masks&#10;&#10;Description automatically generated with medium confidence">
            <a:extLst>
              <a:ext uri="{FF2B5EF4-FFF2-40B4-BE49-F238E27FC236}">
                <a16:creationId xmlns:a16="http://schemas.microsoft.com/office/drawing/2014/main" id="{14DCCED1-D830-82D1-358A-8A39BAE0A2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1"/>
          <a:stretch/>
        </p:blipFill>
        <p:spPr>
          <a:xfrm>
            <a:off x="4898002" y="4509855"/>
            <a:ext cx="1828802" cy="1134331"/>
          </a:xfrm>
          <a:prstGeom prst="rect">
            <a:avLst/>
          </a:prstGeom>
        </p:spPr>
      </p:pic>
      <p:pic>
        <p:nvPicPr>
          <p:cNvPr id="23" name="Picture 22" descr="A group of people in a meeting room&#10;&#10;Description automatically generated with medium confidence">
            <a:extLst>
              <a:ext uri="{FF2B5EF4-FFF2-40B4-BE49-F238E27FC236}">
                <a16:creationId xmlns:a16="http://schemas.microsoft.com/office/drawing/2014/main" id="{93052CA7-D0F4-A5A7-EA5E-B95FEC345F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5" y="5357666"/>
            <a:ext cx="2357561" cy="157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95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157252-2B7E-801C-088F-E14042A382ED}"/>
              </a:ext>
            </a:extLst>
          </p:cNvPr>
          <p:cNvSpPr txBox="1"/>
          <p:nvPr/>
        </p:nvSpPr>
        <p:spPr>
          <a:xfrm>
            <a:off x="-245244" y="1499553"/>
            <a:ext cx="7348487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algn="ctr"/>
            <a:r>
              <a:rPr lang="th-TH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คณะเทคโนโลยีการจัดการ รับการตรวจประเมินคุณภาพการศึกษาภายใน </a:t>
            </a:r>
          </a:p>
          <a:p>
            <a:pPr algn="ctr"/>
            <a:r>
              <a:rPr lang="th-TH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ระดับหลักสูตร ประจำปีการศึกษา 2565 </a:t>
            </a:r>
          </a:p>
          <a:p>
            <a:pPr algn="ctr"/>
            <a:r>
              <a:rPr lang="th-TH" sz="18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หลักสูตรบริหารธุรกิจบัณฑิต สาขาวิชาการจัดการนวัตกรรมการค้า </a:t>
            </a:r>
          </a:p>
          <a:p>
            <a:pPr algn="ctr"/>
            <a:r>
              <a:rPr lang="th-TH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 </a:t>
            </a:r>
            <a:endParaRPr lang="en-US" sz="2000" b="1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rgbClr val="F1F18B"/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loud Soft" panose="02000000000000000000" pitchFamily="2" charset="0"/>
              <a:ea typeface="BoonTook Mon Ultra" panose="02010105050000000000" pitchFamily="2" charset="-34"/>
              <a:cs typeface="Cloud Soft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7D83CE-B965-9A71-B8B7-06310730B1A4}"/>
              </a:ext>
            </a:extLst>
          </p:cNvPr>
          <p:cNvSpPr txBox="1"/>
          <p:nvPr/>
        </p:nvSpPr>
        <p:spPr>
          <a:xfrm>
            <a:off x="46663" y="5976179"/>
            <a:ext cx="6776501" cy="2888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56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   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วันศุกร์ที่ </a:t>
            </a:r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23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มิถุนายน 2566 อาจารย์ณัฐพงษ์ วงศ์วรรณ รองคณบดีฝ่ายวิชาการและวิจัย คณะเทคโนโลยีการจัดการ เป็นประธาน กล่าวต้อนรับคณะกรรมการตรวจประเมินคุณภาพการศึกษาภายใน ระดับหลักสูตร ประจำปีการศึกษา 2565 ของหลักสูตรบริหารธุรกิจบัณฑิต สาขาวิชาการจัดการนวัตกรรมการค้า ในรูปแบบไฮบริด (</a:t>
            </a:r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Hybrid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Meeting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) </a:t>
            </a:r>
            <a:b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การดำเนินโครงการดังกล่าว มีวัตถุประสงค์เพื่อตรวจสอบและประเมินผลการดำเนินงานของหน่วยงานตามระบบและกลไกที่หน่วยงานกำหนดขึ้นโดยการวิเคราะห์ เปรียบเทียบผลการดำเนินงานตามเกณฑ์ และเป้าหมายของตัวบ่งชี้ในองค์ประกอบคุณภาพ เพื่อให้หน่วยงานทราบสถานภาพของตนเอง อันจะนำไปสู่การกำหนดแนวทางในการพัฒนาคุณภาพไปสู่เกณฑ์</a:t>
            </a:r>
            <a:b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และเป้าหมายที่ตั้งไว้ เพื่อให้หน่วยงานทราบจุดแข็ง จุดที่ควรปรับปรุงและข้อเสนอแนะเพื่อพัฒนาและปรับปรุงคุณภาพ</a:t>
            </a:r>
            <a:b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การจัดการศึกษาของคณะ โดยได้รับเกียรติจากผู้ทรงคุณวุฒิเป็นคณะกรรมการตรวจประเมิน ดังนี้ </a:t>
            </a:r>
            <a:endParaRPr lang="en-US" sz="1510" dirty="0">
              <a:ln w="3175">
                <a:noFill/>
                <a:prstDash val="solid"/>
              </a:ln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/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1. 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ผู้ช่วยศาสตราจารย์ ดร.จันทิราพร  ศิรินนท์ </a:t>
            </a:r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	ประธานกรรมการ </a:t>
            </a:r>
            <a:endParaRPr lang="en-US" sz="1510" dirty="0">
              <a:ln w="3175">
                <a:noFill/>
                <a:prstDash val="solid"/>
              </a:ln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/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2. 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ผู้ช่วยศาสตราจารย์ ดร.นวรัตน์  นิธิชัยอนนต์	กรรมการ</a:t>
            </a:r>
            <a:endParaRPr lang="en-US" sz="1510" dirty="0">
              <a:ln w="3175">
                <a:noFill/>
                <a:prstDash val="solid"/>
              </a:ln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/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3. 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ผู้ช่วยศาสตราจารย์ ดร.ภัทรขวัญ  พิลางาม</a:t>
            </a:r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กรรมการและเลขานุการ </a:t>
            </a:r>
            <a:endParaRPr lang="en-US" sz="1510" dirty="0">
              <a:ln w="3175">
                <a:noFill/>
                <a:prstDash val="solid"/>
              </a:ln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/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4. 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ผู้ช่วยศาสตราจารย์แก้วตา  บุญร่วม</a:t>
            </a:r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	ผู้ช่วยเลขานุการ</a:t>
            </a:r>
            <a:endParaRPr lang="en-US" sz="1510" b="0" i="0" dirty="0">
              <a:solidFill>
                <a:srgbClr val="7E889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7" name="Picture 6" descr="A person sitting at a desk with a microphone&#10;&#10;Description automatically generated with low confidence">
            <a:extLst>
              <a:ext uri="{FF2B5EF4-FFF2-40B4-BE49-F238E27FC236}">
                <a16:creationId xmlns:a16="http://schemas.microsoft.com/office/drawing/2014/main" id="{4A2868B8-9C75-C05F-BD9C-43A818693E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72" r="25281"/>
          <a:stretch/>
        </p:blipFill>
        <p:spPr>
          <a:xfrm>
            <a:off x="5282700" y="2586169"/>
            <a:ext cx="1435081" cy="1927098"/>
          </a:xfrm>
          <a:prstGeom prst="rect">
            <a:avLst/>
          </a:prstGeom>
        </p:spPr>
      </p:pic>
      <p:pic>
        <p:nvPicPr>
          <p:cNvPr id="15" name="Picture 14" descr="A person wearing a face mask&#10;&#10;Description automatically generated with medium confidence">
            <a:extLst>
              <a:ext uri="{FF2B5EF4-FFF2-40B4-BE49-F238E27FC236}">
                <a16:creationId xmlns:a16="http://schemas.microsoft.com/office/drawing/2014/main" id="{4A0EC0D4-6181-D2AC-D73A-2DE0BDCE81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92" t="507" r="15296" b="-507"/>
          <a:stretch/>
        </p:blipFill>
        <p:spPr>
          <a:xfrm>
            <a:off x="2834577" y="4533634"/>
            <a:ext cx="1269242" cy="1405322"/>
          </a:xfrm>
          <a:prstGeom prst="rect">
            <a:avLst/>
          </a:prstGeom>
        </p:spPr>
      </p:pic>
      <p:pic>
        <p:nvPicPr>
          <p:cNvPr id="19" name="Picture 18" descr="A person sitting at a table wearing a face mask&#10;&#10;Description automatically generated with medium confidence">
            <a:extLst>
              <a:ext uri="{FF2B5EF4-FFF2-40B4-BE49-F238E27FC236}">
                <a16:creationId xmlns:a16="http://schemas.microsoft.com/office/drawing/2014/main" id="{60F90B5B-618A-F0A1-83CE-F599F2C2C8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50" r="19831"/>
          <a:stretch/>
        </p:blipFill>
        <p:spPr>
          <a:xfrm>
            <a:off x="4121626" y="4540760"/>
            <a:ext cx="1269242" cy="1398196"/>
          </a:xfrm>
          <a:prstGeom prst="rect">
            <a:avLst/>
          </a:prstGeom>
        </p:spPr>
      </p:pic>
      <p:pic>
        <p:nvPicPr>
          <p:cNvPr id="3" name="Picture 2" descr="A group of people on a video conference&#10;&#10;Description automatically generated with low confidence">
            <a:extLst>
              <a:ext uri="{FF2B5EF4-FFF2-40B4-BE49-F238E27FC236}">
                <a16:creationId xmlns:a16="http://schemas.microsoft.com/office/drawing/2014/main" id="{BE5F4955-DC1F-4B38-BE74-AB99506647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" t="16200" b="17810"/>
          <a:stretch/>
        </p:blipFill>
        <p:spPr>
          <a:xfrm>
            <a:off x="123463" y="2586169"/>
            <a:ext cx="5137749" cy="1927098"/>
          </a:xfrm>
          <a:prstGeom prst="rect">
            <a:avLst/>
          </a:prstGeom>
        </p:spPr>
      </p:pic>
      <p:pic>
        <p:nvPicPr>
          <p:cNvPr id="8" name="Picture 7" descr="A person sitting at a microphone&#10;&#10;Description automatically generated with medium confidence">
            <a:extLst>
              <a:ext uri="{FF2B5EF4-FFF2-40B4-BE49-F238E27FC236}">
                <a16:creationId xmlns:a16="http://schemas.microsoft.com/office/drawing/2014/main" id="{1C534811-7261-5098-BB00-32718AE15EC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9" r="15817"/>
          <a:stretch/>
        </p:blipFill>
        <p:spPr>
          <a:xfrm>
            <a:off x="121727" y="4531282"/>
            <a:ext cx="1374047" cy="1398196"/>
          </a:xfrm>
          <a:prstGeom prst="rect">
            <a:avLst/>
          </a:prstGeom>
        </p:spPr>
      </p:pic>
      <p:pic>
        <p:nvPicPr>
          <p:cNvPr id="12" name="Picture 11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A34A3DF5-C385-F9CC-3126-B1890B4B547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8" t="17875" r="30447" b="16229"/>
          <a:stretch/>
        </p:blipFill>
        <p:spPr>
          <a:xfrm>
            <a:off x="5413514" y="4529286"/>
            <a:ext cx="1311091" cy="1398196"/>
          </a:xfrm>
          <a:prstGeom prst="rect">
            <a:avLst/>
          </a:prstGeom>
        </p:spPr>
      </p:pic>
      <p:pic>
        <p:nvPicPr>
          <p:cNvPr id="14" name="Picture 13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51056057-F1A2-D980-66FD-D87389E41DE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69" r="18725"/>
          <a:stretch/>
        </p:blipFill>
        <p:spPr>
          <a:xfrm>
            <a:off x="1523070" y="4522462"/>
            <a:ext cx="1289714" cy="140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77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FC0183-E114-CF83-C334-1C67F17E9C80}"/>
              </a:ext>
            </a:extLst>
          </p:cNvPr>
          <p:cNvSpPr txBox="1"/>
          <p:nvPr/>
        </p:nvSpPr>
        <p:spPr>
          <a:xfrm>
            <a:off x="-245244" y="1501931"/>
            <a:ext cx="734848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algn="ctr"/>
            <a:r>
              <a:rPr lang="th-TH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คณะเทคโนโลยีการจัดการ รับการตรวจประเมินคุณภาพการศึกษาภายใน </a:t>
            </a:r>
          </a:p>
          <a:p>
            <a:pPr algn="ctr"/>
            <a:r>
              <a:rPr lang="th-TH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ระดับหลักสูตร ประจำปีการศึกษา 2565 </a:t>
            </a:r>
          </a:p>
          <a:p>
            <a:pPr algn="ctr"/>
            <a:r>
              <a:rPr lang="th-TH" sz="18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หลักสูตรศิลปศาสตรบัณฑิต สาขาวิชาการจัดการการท่องเที่ยวและการโรงแรม </a:t>
            </a:r>
            <a:r>
              <a:rPr lang="th-TH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 </a:t>
            </a:r>
            <a:endParaRPr lang="en-US" sz="2000" b="1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rgbClr val="F1F18B"/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loud Soft" panose="02000000000000000000" pitchFamily="2" charset="0"/>
              <a:ea typeface="BoonTook Mon Ultra" panose="02010105050000000000" pitchFamily="2" charset="-34"/>
              <a:cs typeface="Cloud Soft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3482FB-9CF9-4FCE-167E-41269C1C03F0}"/>
              </a:ext>
            </a:extLst>
          </p:cNvPr>
          <p:cNvSpPr txBox="1"/>
          <p:nvPr/>
        </p:nvSpPr>
        <p:spPr>
          <a:xfrm>
            <a:off x="46663" y="6042587"/>
            <a:ext cx="6776501" cy="2888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56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   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วันเสาร์ที่ </a:t>
            </a:r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24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มิถุนายน 2566 อาจารย์อนงค์รักษ์ ลีประโคน รองคณบดีฝ่ายแผนและประกันคุณภาพการศึกษา</a:t>
            </a:r>
            <a:b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คณะเทคโนโลยีการจัดการ เป็นประธาน กล่าวต้อนรับคณะกรรมการตรวจประเมินคุณภาพการศึกษาภายใน ระดับหลักสูตร ประจำปีการศึกษา 2565  หลักสูตรศิลปศาสตรบัณฑิต สาขาวิชาการจัดการการท่องเที่ยวและการโรงแรม ในรูปแบบไฮบริด (</a:t>
            </a:r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Hybrid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Meeting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) การดำเนินโครงการดังกล่าว มีวัตถุประสงค์เพื่อตรวจสอบและประเมินผลการดำเนินงานของหน่วยงานตามระบบและกลไกที่หน่วยงานกำหนดขึ้นโดยการวิเคราะห์ เปรียบเทียบผลการดำเนินงานตามเกณฑ์ และเป้าหมายของตัวบ่งชี้</a:t>
            </a:r>
            <a:b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ในองค์ประกอบคุณภาพ เพื่อให้หน่วยงานทราบสถานภาพของตนเอง อันจะนำไปสู่การกำหนดแนวทางในการพัฒนาคุณภาพไปสู่เกณฑ์และเป้าหมายที่ตั้งไว้ เพื่อให้หน่วยงานทราบจุดแข็ง จุดที่ควรปรับปรุงและข้อเสนอแนะเพื่อพัฒนาและปรับปรุงคุณภาพการจัดการศึกษาของคณะ โดยได้รับเกียรติจากผู้ทรงคุณวุฒิเป็นคณะกรรมการตรวจประเมิน ดังนี้ </a:t>
            </a:r>
            <a:endParaRPr lang="en-US" sz="1510" dirty="0">
              <a:ln w="3175">
                <a:noFill/>
                <a:prstDash val="solid"/>
              </a:ln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/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1. 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อาจารย์ ดร.ณัฏฐกิตติ์  ตันสมรส		ประธานกรรมการ </a:t>
            </a:r>
            <a:endParaRPr lang="en-US" sz="1510" dirty="0">
              <a:ln w="3175">
                <a:noFill/>
                <a:prstDash val="solid"/>
              </a:ln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/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2. 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อาจารย์ ดร.ญาดา  ชอบทำดี		กรรมการ</a:t>
            </a:r>
            <a:endParaRPr lang="en-US" sz="1510" dirty="0">
              <a:ln w="3175">
                <a:noFill/>
                <a:prstDash val="solid"/>
              </a:ln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/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3. 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อาจารย์ ดร.อรรถพงษ์  ศรีตะลาลัย</a:t>
            </a:r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	กรรมการและเลขานุการ </a:t>
            </a:r>
            <a:endParaRPr lang="en-US" sz="1510" dirty="0">
              <a:ln w="3175">
                <a:noFill/>
                <a:prstDash val="solid"/>
              </a:ln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/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4.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อาจารย์วนารัตน์  บุญธรรม</a:t>
            </a:r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	ผู้ช่วยเลขานุการ</a:t>
            </a:r>
            <a:endParaRPr lang="en-US" sz="1510" b="0" i="0" dirty="0">
              <a:solidFill>
                <a:srgbClr val="7E889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7" name="รูปภาพ 1">
            <a:extLst>
              <a:ext uri="{FF2B5EF4-FFF2-40B4-BE49-F238E27FC236}">
                <a16:creationId xmlns:a16="http://schemas.microsoft.com/office/drawing/2014/main" id="{F9E8C199-2DE9-D9BB-8676-475228990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79" t="11017" r="11383" b="8860"/>
          <a:stretch/>
        </p:blipFill>
        <p:spPr>
          <a:xfrm>
            <a:off x="146695" y="2571892"/>
            <a:ext cx="3995935" cy="2396733"/>
          </a:xfrm>
          <a:prstGeom prst="rect">
            <a:avLst/>
          </a:prstGeom>
        </p:spPr>
      </p:pic>
      <p:pic>
        <p:nvPicPr>
          <p:cNvPr id="9" name="Picture 8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72D4919D-84C1-FCEE-C135-E157FC3D61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" t="23129" r="4405" b="2528"/>
          <a:stretch/>
        </p:blipFill>
        <p:spPr>
          <a:xfrm>
            <a:off x="4164656" y="4391275"/>
            <a:ext cx="2544747" cy="1598305"/>
          </a:xfrm>
          <a:prstGeom prst="rect">
            <a:avLst/>
          </a:prstGeom>
        </p:spPr>
      </p:pic>
      <p:pic>
        <p:nvPicPr>
          <p:cNvPr id="15" name="Picture 14" descr="A person wearing a mask sitting at a desk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37AE394B-A2A0-5712-8611-C28D8E09D6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2" t="12841" r="7955" b="9396"/>
          <a:stretch/>
        </p:blipFill>
        <p:spPr>
          <a:xfrm>
            <a:off x="2771775" y="4988643"/>
            <a:ext cx="1370855" cy="997985"/>
          </a:xfrm>
          <a:prstGeom prst="rect">
            <a:avLst/>
          </a:prstGeom>
        </p:spPr>
      </p:pic>
      <p:pic>
        <p:nvPicPr>
          <p:cNvPr id="19" name="Picture 18" descr="A person sitting at a desk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5E96AC79-2674-0339-70DD-2F53C4CE3A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8"/>
          <a:stretch/>
        </p:blipFill>
        <p:spPr>
          <a:xfrm>
            <a:off x="148210" y="4986831"/>
            <a:ext cx="1274143" cy="997986"/>
          </a:xfrm>
          <a:prstGeom prst="rect">
            <a:avLst/>
          </a:prstGeom>
        </p:spPr>
      </p:pic>
      <p:pic>
        <p:nvPicPr>
          <p:cNvPr id="23" name="รูปภาพ 1">
            <a:extLst>
              <a:ext uri="{FF2B5EF4-FFF2-40B4-BE49-F238E27FC236}">
                <a16:creationId xmlns:a16="http://schemas.microsoft.com/office/drawing/2014/main" id="{C6E37758-8439-030C-5CA0-BEFFB8DDCF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019" t="1861" r="11926" b="1788"/>
          <a:stretch/>
        </p:blipFill>
        <p:spPr>
          <a:xfrm>
            <a:off x="4160848" y="2554046"/>
            <a:ext cx="2544747" cy="1813414"/>
          </a:xfrm>
          <a:prstGeom prst="rect">
            <a:avLst/>
          </a:prstGeom>
        </p:spPr>
      </p:pic>
      <p:pic>
        <p:nvPicPr>
          <p:cNvPr id="25" name="Picture 24" descr="A person sitting at a desk with a microphone and a computer&#10;&#10;Description automatically generated with medium confidence">
            <a:extLst>
              <a:ext uri="{FF2B5EF4-FFF2-40B4-BE49-F238E27FC236}">
                <a16:creationId xmlns:a16="http://schemas.microsoft.com/office/drawing/2014/main" id="{C621DE6F-B86F-54DF-ECC2-269F6958DC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" r="1901" b="2220"/>
          <a:stretch/>
        </p:blipFill>
        <p:spPr>
          <a:xfrm>
            <a:off x="1445342" y="4994205"/>
            <a:ext cx="1304407" cy="99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17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A16058-4A3E-2411-5996-46012BAACEEB}"/>
              </a:ext>
            </a:extLst>
          </p:cNvPr>
          <p:cNvSpPr txBox="1"/>
          <p:nvPr/>
        </p:nvSpPr>
        <p:spPr>
          <a:xfrm>
            <a:off x="46663" y="6088643"/>
            <a:ext cx="6776501" cy="2888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56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   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วันจันทร์ที่ </a:t>
            </a:r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26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มิถุนายน 2566 ผู้ช่วยศาสตราจารย์ ดร.สันติ  ครองยุทธ รองคณบดีฝ่ายบริหาร</a:t>
            </a:r>
            <a:b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คณะเทคโนโลยีการจัดการ เป็นประธาน กล่าวต้อนรับคณะกรรมการตรวจประเมินคุณภาพการศึกษาภายใน ระดับหลักสูตร ประจำปีการศึกษา 2565  หลักสูตรบริหารธุรกิจบัณฑิต สาขาวิชาการจัดการสมัยใหม่ ในรูปแบบไฮบริด (</a:t>
            </a:r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Hybrid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Meeting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) การดำเนินโครงการดังกล่าว มีวัตถุประสงค์เพื่อตรวจสอบและประเมินผลการดำเนินงานของหน่วยงานตามระบบและกลไกที่หน่วยงานกำหนดขึ้นโดยการวิเคราะห์ เปรียบเทียบผลการดำเนินงานตามเกณฑ์ และเป้าหมายของตัวบ่งชี้</a:t>
            </a:r>
            <a:b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ในองค์ประกอบคุณภาพ เพื่อให้หน่วยงานทราบสถานภาพของตนเอง อันจะนำไปสู่การกำหนดแนวทางในการพัฒนาคุณภาพไปสู่เกณฑ์และเป้าหมายที่ตั้งไว้ เพื่อให้หน่วยงานทราบจุดแข็ง จุดที่ควรปรับปรุงและข้อเสนอแนะเพื่อพัฒนาและปรับปรุงคุณภาพการจัดการศึกษาของคณะ โดยได้รับเกียรติจากผู้ทรงคุณวุฒิเป็นคณะกรรมการตรวจประเมิน ดังนี้ </a:t>
            </a:r>
            <a:endParaRPr lang="en-US" sz="1510" dirty="0">
              <a:ln w="3175">
                <a:noFill/>
                <a:prstDash val="solid"/>
              </a:ln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/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1. 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รองศาสตราจารย์ ดร.ณัฐวงศ์  พูนผล		ประธานกรรมการ </a:t>
            </a:r>
            <a:endParaRPr lang="en-US" sz="1510" dirty="0">
              <a:ln w="3175">
                <a:noFill/>
                <a:prstDash val="solid"/>
              </a:ln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/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2. 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ผู้ช่วยศาสตราจารย์ ดร. ร.อ.หญิงวชิรา  พันธ์ไพโรจน์	กรรมการ</a:t>
            </a:r>
            <a:endParaRPr lang="en-US" sz="1510" dirty="0">
              <a:ln w="3175">
                <a:noFill/>
                <a:prstDash val="solid"/>
              </a:ln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/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3. 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อาจารย์ ดร.นภาพร  วงษ์วิชิต</a:t>
            </a:r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	กรรมการและเลขานุการ </a:t>
            </a:r>
            <a:endParaRPr lang="en-US" sz="1510" dirty="0">
              <a:ln w="3175">
                <a:noFill/>
                <a:prstDash val="solid"/>
              </a:ln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/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4.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อาจารย์ ดร.ชุติกร  ปรุงเกียรติ</a:t>
            </a:r>
            <a:r>
              <a:rPr lang="en-US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151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	ผู้ช่วยเลขานุการ</a:t>
            </a:r>
            <a:endParaRPr lang="en-US" sz="1510" b="0" i="0" dirty="0">
              <a:solidFill>
                <a:srgbClr val="7E889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392B84-DA59-E5FF-A4F6-429996C8FBEF}"/>
              </a:ext>
            </a:extLst>
          </p:cNvPr>
          <p:cNvSpPr txBox="1"/>
          <p:nvPr/>
        </p:nvSpPr>
        <p:spPr>
          <a:xfrm>
            <a:off x="-245244" y="1457481"/>
            <a:ext cx="7348487" cy="9848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algn="ctr"/>
            <a:r>
              <a:rPr lang="th-TH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คณะเทคโนโลยีการจัดการ รับการตรวจประเมินคุณภาพการศึกษาภายใน </a:t>
            </a:r>
          </a:p>
          <a:p>
            <a:pPr algn="ctr"/>
            <a:r>
              <a:rPr lang="th-TH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ระดับหลักสูตร ประจำปีการศึกษา 2565 </a:t>
            </a:r>
          </a:p>
          <a:p>
            <a:pPr algn="ctr"/>
            <a:r>
              <a:rPr lang="th-TH" sz="18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หลักสูตรบริหารธุรกิจบัณฑิต สาขาวิชาการจัดการสมัยใหม่</a:t>
            </a:r>
          </a:p>
        </p:txBody>
      </p:sp>
      <p:pic>
        <p:nvPicPr>
          <p:cNvPr id="7" name="Picture 6" descr="A picture containing human face, text, screenshot, glasses&#10;&#10;Description automatically generated">
            <a:extLst>
              <a:ext uri="{FF2B5EF4-FFF2-40B4-BE49-F238E27FC236}">
                <a16:creationId xmlns:a16="http://schemas.microsoft.com/office/drawing/2014/main" id="{F678A27C-543E-A6D2-DBE1-5D7824CCD6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99" r="11461" b="7303"/>
          <a:stretch/>
        </p:blipFill>
        <p:spPr>
          <a:xfrm>
            <a:off x="4521199" y="2484951"/>
            <a:ext cx="2171701" cy="1250259"/>
          </a:xfrm>
          <a:prstGeom prst="rect">
            <a:avLst/>
          </a:prstGeom>
        </p:spPr>
      </p:pic>
      <p:pic>
        <p:nvPicPr>
          <p:cNvPr id="9" name="Picture 8" descr="A person sitting at a desk with microphones&#10;&#10;Description automatically generated with medium confidence">
            <a:extLst>
              <a:ext uri="{FF2B5EF4-FFF2-40B4-BE49-F238E27FC236}">
                <a16:creationId xmlns:a16="http://schemas.microsoft.com/office/drawing/2014/main" id="{0A102609-B93E-E33B-B9C0-B46BFA216B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-199" b="5794"/>
          <a:stretch/>
        </p:blipFill>
        <p:spPr>
          <a:xfrm>
            <a:off x="165100" y="2505356"/>
            <a:ext cx="1962151" cy="1229854"/>
          </a:xfrm>
          <a:prstGeom prst="rect">
            <a:avLst/>
          </a:prstGeom>
        </p:spPr>
      </p:pic>
      <p:pic>
        <p:nvPicPr>
          <p:cNvPr id="17" name="Picture 16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63EBC437-C101-4D45-92E8-509E347759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" t="527" r="475" b="6611"/>
          <a:stretch/>
        </p:blipFill>
        <p:spPr>
          <a:xfrm>
            <a:off x="2139951" y="2478382"/>
            <a:ext cx="2368548" cy="1256828"/>
          </a:xfrm>
          <a:prstGeom prst="rect">
            <a:avLst/>
          </a:prstGeom>
        </p:spPr>
      </p:pic>
      <p:pic>
        <p:nvPicPr>
          <p:cNvPr id="19" name="Picture 18" descr="A person in a pink shirt&#10;&#10;Description automatically generated with low confidence">
            <a:extLst>
              <a:ext uri="{FF2B5EF4-FFF2-40B4-BE49-F238E27FC236}">
                <a16:creationId xmlns:a16="http://schemas.microsoft.com/office/drawing/2014/main" id="{3EDEC7CE-3861-F772-8CF0-040DD82FFF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" r="6101"/>
          <a:stretch/>
        </p:blipFill>
        <p:spPr>
          <a:xfrm>
            <a:off x="165099" y="3723688"/>
            <a:ext cx="1962152" cy="1229854"/>
          </a:xfrm>
          <a:prstGeom prst="rect">
            <a:avLst/>
          </a:prstGeom>
        </p:spPr>
      </p:pic>
      <p:pic>
        <p:nvPicPr>
          <p:cNvPr id="21" name="Picture 20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1AB9A3B5-006A-0DCD-8380-2883246B80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" b="7573"/>
          <a:stretch/>
        </p:blipFill>
        <p:spPr>
          <a:xfrm>
            <a:off x="2139950" y="3723688"/>
            <a:ext cx="2368547" cy="1229854"/>
          </a:xfrm>
          <a:prstGeom prst="rect">
            <a:avLst/>
          </a:prstGeom>
        </p:spPr>
      </p:pic>
      <p:pic>
        <p:nvPicPr>
          <p:cNvPr id="23" name="Picture 22" descr="A picture containing text, human face, smile, screenshot&#10;&#10;Description automatically generated">
            <a:extLst>
              <a:ext uri="{FF2B5EF4-FFF2-40B4-BE49-F238E27FC236}">
                <a16:creationId xmlns:a16="http://schemas.microsoft.com/office/drawing/2014/main" id="{46EA62C0-AF56-F20F-14B4-BE5E4EE9C6B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4" r="10788" b="8731"/>
          <a:stretch/>
        </p:blipFill>
        <p:spPr>
          <a:xfrm>
            <a:off x="4521197" y="3762226"/>
            <a:ext cx="2171702" cy="1204016"/>
          </a:xfrm>
          <a:prstGeom prst="rect">
            <a:avLst/>
          </a:prstGeom>
        </p:spPr>
      </p:pic>
      <p:pic>
        <p:nvPicPr>
          <p:cNvPr id="25" name="Picture 24" descr="A picture containing text, human face, screenshot, multimedia&#10;&#10;Description automatically generated">
            <a:extLst>
              <a:ext uri="{FF2B5EF4-FFF2-40B4-BE49-F238E27FC236}">
                <a16:creationId xmlns:a16="http://schemas.microsoft.com/office/drawing/2014/main" id="{AED76017-93F0-B648-BE97-55F6528C91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2" r="19725"/>
          <a:stretch/>
        </p:blipFill>
        <p:spPr>
          <a:xfrm>
            <a:off x="166631" y="4944804"/>
            <a:ext cx="1149704" cy="1104004"/>
          </a:xfrm>
          <a:prstGeom prst="rect">
            <a:avLst/>
          </a:prstGeom>
        </p:spPr>
      </p:pic>
      <p:pic>
        <p:nvPicPr>
          <p:cNvPr id="27" name="Picture 26" descr="A person in a yellow shirt&#10;&#10;Description automatically generated with low confidence">
            <a:extLst>
              <a:ext uri="{FF2B5EF4-FFF2-40B4-BE49-F238E27FC236}">
                <a16:creationId xmlns:a16="http://schemas.microsoft.com/office/drawing/2014/main" id="{18F1A1B5-6585-7605-BF48-15198CCDBFD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22007"/>
          <a:stretch/>
        </p:blipFill>
        <p:spPr>
          <a:xfrm>
            <a:off x="1339493" y="4953000"/>
            <a:ext cx="1250950" cy="1104003"/>
          </a:xfrm>
          <a:prstGeom prst="rect">
            <a:avLst/>
          </a:prstGeom>
        </p:spPr>
      </p:pic>
      <p:pic>
        <p:nvPicPr>
          <p:cNvPr id="29" name="Picture 28" descr="A picture containing text, human face, screenshot, multimedia software&#10;&#10;Description automatically generated">
            <a:extLst>
              <a:ext uri="{FF2B5EF4-FFF2-40B4-BE49-F238E27FC236}">
                <a16:creationId xmlns:a16="http://schemas.microsoft.com/office/drawing/2014/main" id="{2F58E947-AE12-A021-8E1C-788D220750D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9" r="20214"/>
          <a:stretch/>
        </p:blipFill>
        <p:spPr>
          <a:xfrm>
            <a:off x="2613190" y="4958024"/>
            <a:ext cx="1190315" cy="1112200"/>
          </a:xfrm>
          <a:prstGeom prst="rect">
            <a:avLst/>
          </a:prstGeom>
        </p:spPr>
      </p:pic>
      <p:pic>
        <p:nvPicPr>
          <p:cNvPr id="31" name="Picture 30" descr="A person looking at the camera&#10;&#10;Description automatically generated with low confidence">
            <a:extLst>
              <a:ext uri="{FF2B5EF4-FFF2-40B4-BE49-F238E27FC236}">
                <a16:creationId xmlns:a16="http://schemas.microsoft.com/office/drawing/2014/main" id="{5D94C7A4-254B-9F6A-7ADA-FCE8B32A560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4" r="11570"/>
          <a:stretch/>
        </p:blipFill>
        <p:spPr>
          <a:xfrm>
            <a:off x="3813351" y="4966292"/>
            <a:ext cx="1442141" cy="1099527"/>
          </a:xfrm>
          <a:prstGeom prst="rect">
            <a:avLst/>
          </a:prstGeom>
        </p:spPr>
      </p:pic>
      <p:pic>
        <p:nvPicPr>
          <p:cNvPr id="33" name="Picture 32" descr="A person in a uniform&#10;&#10;Description automatically generated with medium confidence">
            <a:extLst>
              <a:ext uri="{FF2B5EF4-FFF2-40B4-BE49-F238E27FC236}">
                <a16:creationId xmlns:a16="http://schemas.microsoft.com/office/drawing/2014/main" id="{BD99BCDF-21C5-F47A-10B6-B6C704CF45A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8" r="16160"/>
          <a:stretch/>
        </p:blipFill>
        <p:spPr>
          <a:xfrm>
            <a:off x="5295369" y="4966840"/>
            <a:ext cx="1396722" cy="110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94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58CB80-83C5-6E33-35B3-28CDB0034D57}"/>
              </a:ext>
            </a:extLst>
          </p:cNvPr>
          <p:cNvSpPr txBox="1"/>
          <p:nvPr/>
        </p:nvSpPr>
        <p:spPr>
          <a:xfrm>
            <a:off x="-245244" y="1417289"/>
            <a:ext cx="7348487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algn="ctr"/>
            <a:r>
              <a:rPr lang="th-TH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วันต่อต้านยาเสพติดโลก  (26 มิถุนายน) ประจำปี 2566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42043C-0071-F533-DA5B-55DFF45A08A3}"/>
              </a:ext>
            </a:extLst>
          </p:cNvPr>
          <p:cNvSpPr txBox="1"/>
          <p:nvPr/>
        </p:nvSpPr>
        <p:spPr>
          <a:xfrm>
            <a:off x="40748" y="6666432"/>
            <a:ext cx="67765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56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         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วันที่ 26 มิถุนายน 2566  อาจารย์สรชัย สุขพันธ์ ผู้ช่วยอธิการบดีประจำวิทยาเขตสุรินทร์ 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พร้อมด้วย บุคลากรและนักศึกษาสาขาวิชาการจัดการ ระดับประกาศนียบัตรวิชาชีพชั้นสูง ชั้นปีที่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2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ร่วมเป็นเกียรติ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เนื่องในวันต่อต้านยาเสพติดโลก  (26 มิถุนายน) ประจำปี 2566 โดยมี นายพิจิตร บุญทัน ผู้ว่าราชการจังหวัดสุรินทร์ ประธานในพิธี พร้อมหัวหน้าส่วนราชการ องค์กรเอกชน และสถานศึกษา ร่วมรณรงค์และประชาสัมพันธ์เพื่อสร้าง  การรับรู้และความเข้าใจที่ถูกต้องแก่ประชาชน เนื่องในวันต่อต้านยาเสพติดโลก (26 มิถุนายน) ณ โดมอเนกประสงค์     การกีฬาแห่งประเทศไทย จังหวัดสุรินทร์ ตำบลนอกเมือง อำเภอเมือง จังหวัดสุรินทร์ ซึ่งการจัดกิจกรรมดังกล่าวเป็นไปตามมติการประชุมสมัชชาสหประชาชาติ เมื่อเดือนธันวาคม 2530 และกำหนดให้วันที่ 26 มิถุนายน ของทุกปี เป็นวันต่อต้านยาเสพติดโลก ประเทศไทยได้ยึดถือปฏิบัติและยืนยันเจตนารมณ์อย่างแน่วแน่ที่จะร่วมกับประชาคมโลกในการรณรงค์ต่อต้านยาเสพติด</a:t>
            </a:r>
            <a:endParaRPr lang="en-US" sz="1600" b="0" i="0" dirty="0">
              <a:solidFill>
                <a:srgbClr val="7E889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7" name="Picture 6" descr="A group of people standing in a line&#10;&#10;Description automatically generated with medium confidence">
            <a:extLst>
              <a:ext uri="{FF2B5EF4-FFF2-40B4-BE49-F238E27FC236}">
                <a16:creationId xmlns:a16="http://schemas.microsoft.com/office/drawing/2014/main" id="{C0112ED7-E0BC-A625-1192-0C9451E6C3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1" b="1"/>
          <a:stretch/>
        </p:blipFill>
        <p:spPr>
          <a:xfrm>
            <a:off x="85974" y="3613657"/>
            <a:ext cx="3337999" cy="1787348"/>
          </a:xfrm>
          <a:prstGeom prst="rect">
            <a:avLst/>
          </a:prstGeom>
        </p:spPr>
      </p:pic>
      <p:pic>
        <p:nvPicPr>
          <p:cNvPr id="9" name="Picture 8" descr="A group of people standing in a line&#10;&#10;Description automatically generated with medium confidence">
            <a:extLst>
              <a:ext uri="{FF2B5EF4-FFF2-40B4-BE49-F238E27FC236}">
                <a16:creationId xmlns:a16="http://schemas.microsoft.com/office/drawing/2014/main" id="{7611C667-C778-FB56-E23F-A695D8349C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1" b="1"/>
          <a:stretch/>
        </p:blipFill>
        <p:spPr>
          <a:xfrm>
            <a:off x="3434026" y="1798656"/>
            <a:ext cx="3337999" cy="1787348"/>
          </a:xfrm>
          <a:prstGeom prst="rect">
            <a:avLst/>
          </a:prstGeom>
        </p:spPr>
      </p:pic>
      <p:pic>
        <p:nvPicPr>
          <p:cNvPr id="11" name="Picture 10" descr="A group of people standing in front of a banner&#10;&#10;Description automatically generated with medium confidence">
            <a:extLst>
              <a:ext uri="{FF2B5EF4-FFF2-40B4-BE49-F238E27FC236}">
                <a16:creationId xmlns:a16="http://schemas.microsoft.com/office/drawing/2014/main" id="{E99CCB9B-A77D-3FE3-8494-465D13AE7C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5"/>
          <a:stretch/>
        </p:blipFill>
        <p:spPr>
          <a:xfrm>
            <a:off x="85975" y="1798656"/>
            <a:ext cx="3337999" cy="1787347"/>
          </a:xfrm>
          <a:prstGeom prst="rect">
            <a:avLst/>
          </a:prstGeom>
        </p:spPr>
      </p:pic>
      <p:pic>
        <p:nvPicPr>
          <p:cNvPr id="13" name="Picture 12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30FC27B0-CBF1-7FAD-8C10-A16AF10BE9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5"/>
          <a:stretch/>
        </p:blipFill>
        <p:spPr>
          <a:xfrm>
            <a:off x="3434025" y="3608629"/>
            <a:ext cx="3337997" cy="1787348"/>
          </a:xfrm>
          <a:prstGeom prst="rect">
            <a:avLst/>
          </a:prstGeom>
        </p:spPr>
      </p:pic>
      <p:pic>
        <p:nvPicPr>
          <p:cNvPr id="15" name="Picture 14" descr="A group of people wearing masks&#10;&#10;Description automatically generated">
            <a:extLst>
              <a:ext uri="{FF2B5EF4-FFF2-40B4-BE49-F238E27FC236}">
                <a16:creationId xmlns:a16="http://schemas.microsoft.com/office/drawing/2014/main" id="{8D540191-1A50-DD86-9820-61CB9E7EF7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3" y="5413868"/>
            <a:ext cx="2229895" cy="1257588"/>
          </a:xfrm>
          <a:prstGeom prst="rect">
            <a:avLst/>
          </a:prstGeom>
        </p:spPr>
      </p:pic>
      <p:pic>
        <p:nvPicPr>
          <p:cNvPr id="17" name="Picture 16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DA270D78-E726-F68C-13AF-7F74DF58E6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3"/>
          <a:stretch/>
        </p:blipFill>
        <p:spPr>
          <a:xfrm>
            <a:off x="2335966" y="5418049"/>
            <a:ext cx="2125503" cy="1253407"/>
          </a:xfrm>
          <a:prstGeom prst="rect">
            <a:avLst/>
          </a:prstGeom>
        </p:spPr>
      </p:pic>
      <p:pic>
        <p:nvPicPr>
          <p:cNvPr id="19" name="Picture 18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D3F3D35B-EA2D-A7D0-49F5-357DD81E59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1" b="9194"/>
          <a:stretch/>
        </p:blipFill>
        <p:spPr>
          <a:xfrm>
            <a:off x="4481567" y="5416075"/>
            <a:ext cx="2290455" cy="125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0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46F067-B072-233B-EFA1-250493405C09}"/>
              </a:ext>
            </a:extLst>
          </p:cNvPr>
          <p:cNvSpPr txBox="1"/>
          <p:nvPr/>
        </p:nvSpPr>
        <p:spPr>
          <a:xfrm>
            <a:off x="-245244" y="1367621"/>
            <a:ext cx="734848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algn="ctr"/>
            <a:r>
              <a:rPr lang="th-TH" sz="24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ประชุมคณะกรรมการ</a:t>
            </a:r>
          </a:p>
          <a:p>
            <a:pPr algn="ctr"/>
            <a:r>
              <a:rPr lang="th-TH" sz="24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ประจำคณะเทคโนโลยีการจัดการ ครั้งที่ </a:t>
            </a:r>
            <a:r>
              <a:rPr lang="en-US" sz="24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3</a:t>
            </a:r>
            <a:r>
              <a:rPr lang="th-TH" sz="24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/2566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4B7A75-DF0D-9FFA-5F2A-5CD925DD477E}"/>
              </a:ext>
            </a:extLst>
          </p:cNvPr>
          <p:cNvSpPr txBox="1"/>
          <p:nvPr/>
        </p:nvSpPr>
        <p:spPr>
          <a:xfrm>
            <a:off x="88490" y="6737107"/>
            <a:ext cx="66810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dirty="0">
                <a:latin typeface="Arundina Sans" panose="020B0300020202020204" pitchFamily="34" charset="-34"/>
                <a:ea typeface="Arundina Sans" panose="020B0300020202020204" pitchFamily="34" charset="-34"/>
                <a:cs typeface="Arundina Sans" panose="020B0300020202020204" pitchFamily="34" charset="-34"/>
              </a:rPr>
              <a:t>       </a:t>
            </a:r>
            <a:r>
              <a:rPr lang="en-US" sz="1600" dirty="0">
                <a:latin typeface="Arundina Sans" panose="020B0300020202020204" pitchFamily="34" charset="-34"/>
                <a:ea typeface="Arundina Sans" panose="020B0300020202020204" pitchFamily="34" charset="-34"/>
                <a:cs typeface="Arundina Sans" panose="020B0300020202020204" pitchFamily="34" charset="-34"/>
              </a:rPr>
              <a:t>       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วันอังคารที่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6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มิถุนายน 2566 เวลา 13.30 น. </a:t>
            </a:r>
            <a:r>
              <a:rPr lang="th-TH" sz="1600" b="1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ดร.ภรณี หลาวทอง คณบดีคณะเทคโนโลยีการจัดการ ประธานในที่ประชุม พร้อมด้วย คณะผู้บริหาร ผู้ทรงคุณวุฒิ คณาจารย์และบุคลากรประจำ</a:t>
            </a:r>
            <a:br>
              <a:rPr lang="th-TH" sz="1600" b="1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b="1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คณะเทคโนโลยีการจัดการ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ร่วมประชุมคณะกรรมการประจำคณะ ครั้งที่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3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/2566 โดยมีวัตถุประสงค์เพื่อพิจารณาอนุมัติผลการศึกษา ประจำภาคการศึกษาฤดูร้อน ปีการศึกษา 2565  พิจารณาอนุมัติผู้สำเร็จการศึกษา และรายชื่อผู้มีคุณสมบัติครบถ้วนสมควรได้รับประกาศนียบัตร หรือปริญญาตามข้อบังคับ  พิจารณาการจัดทำประมาณการรายจ่าย งบประมาณเงินรายได้ ประจำปีงบประมาณ พ.ศ.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2567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และพิจารณาผลการดำเนินงานตัวชี้วัดตามยุทธศาสตร์การพัฒนามหาวิทยาลัยเทคโนโลยีราชมงคลอีสานสู่ความเป็นเลิศอย่างยั่งยืน ประจำปีงบประมาณ </a:t>
            </a:r>
            <a:b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พ.ศ.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2566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ณ ห้องประชุมเพชรชมพู ชั้น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2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อาคารเรียนรวม คณะเทคโนโลยีการจัดการ มหาวิทยาลัยเทคโนโลยี</a:t>
            </a:r>
            <a:b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ราชมงคลอีสาน วิทยาเขตสุรินทร์</a:t>
            </a:r>
            <a:endParaRPr lang="th-TH" sz="1100" dirty="0">
              <a:latin typeface="Arundina Sans" panose="020B0300020202020204" pitchFamily="34" charset="-34"/>
              <a:ea typeface="Arundina Sans" panose="020B0300020202020204" pitchFamily="34" charset="-34"/>
              <a:cs typeface="Arundina Sans" panose="020B0300020202020204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3058EB-E3E9-8761-8B67-CE381B9BD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4142034"/>
            <a:ext cx="3912021" cy="2608015"/>
          </a:xfrm>
          <a:prstGeom prst="rect">
            <a:avLst/>
          </a:prstGeom>
        </p:spPr>
      </p:pic>
      <p:pic>
        <p:nvPicPr>
          <p:cNvPr id="7" name="Picture 6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F4F9C5B4-81A2-7F7E-2998-33CB7E4355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5" b="1"/>
          <a:stretch/>
        </p:blipFill>
        <p:spPr>
          <a:xfrm>
            <a:off x="4204120" y="4142034"/>
            <a:ext cx="2399881" cy="1256650"/>
          </a:xfrm>
          <a:prstGeom prst="rect">
            <a:avLst/>
          </a:prstGeom>
        </p:spPr>
      </p:pic>
      <p:pic>
        <p:nvPicPr>
          <p:cNvPr id="42" name="Picture 41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1717583F-EF25-8B53-01AA-68952EE713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5" b="32245"/>
          <a:stretch/>
        </p:blipFill>
        <p:spPr>
          <a:xfrm>
            <a:off x="279399" y="2204968"/>
            <a:ext cx="6324602" cy="1918017"/>
          </a:xfrm>
          <a:prstGeom prst="rect">
            <a:avLst/>
          </a:prstGeom>
        </p:spPr>
      </p:pic>
      <p:pic>
        <p:nvPicPr>
          <p:cNvPr id="44" name="Picture 43" descr="A group of women wearing face masks sitting at a desk&#10;&#10;Description automatically generated with low confidence">
            <a:extLst>
              <a:ext uri="{FF2B5EF4-FFF2-40B4-BE49-F238E27FC236}">
                <a16:creationId xmlns:a16="http://schemas.microsoft.com/office/drawing/2014/main" id="{9D88A473-24B2-2CFC-3C8B-CDA431A9A5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1" r="3152" b="11462"/>
          <a:stretch/>
        </p:blipFill>
        <p:spPr>
          <a:xfrm>
            <a:off x="4204120" y="5417733"/>
            <a:ext cx="2399881" cy="133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81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225771-C4BD-3C26-B18E-5DCA8086D424}"/>
              </a:ext>
            </a:extLst>
          </p:cNvPr>
          <p:cNvSpPr txBox="1"/>
          <p:nvPr/>
        </p:nvSpPr>
        <p:spPr>
          <a:xfrm>
            <a:off x="-245244" y="1367987"/>
            <a:ext cx="734848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algn="ctr"/>
            <a:r>
              <a:rPr lang="th-TH" sz="24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การตรวจราชการโครงการพัฒนาศักยภาพ</a:t>
            </a:r>
          </a:p>
          <a:p>
            <a:pPr algn="ctr"/>
            <a:r>
              <a:rPr lang="th-TH" sz="24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กลุ่มผู้ผลิตผ้าไหมจังหวัดสุรินทร์ด้วยเทคโนโลยีที่เหมาะสม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A9DA4D-595C-4792-12A2-13855D494098}"/>
              </a:ext>
            </a:extLst>
          </p:cNvPr>
          <p:cNvSpPr txBox="1"/>
          <p:nvPr/>
        </p:nvSpPr>
        <p:spPr>
          <a:xfrm>
            <a:off x="63610" y="6477994"/>
            <a:ext cx="66949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วันพุธที่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7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มิถุนายน 2566 เวลา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10.00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น. ดร.ภรณี หลาวทอง คณบดีคณะเทคโนโลยีการจัดการ พร้อมด้วย ผู้ช่วยศาสตราจารย์ ดร.มาโนช ริทินโย อาจารย์รัตนา สุมขุนทด และสมาชิกกลุ่มทอผ้าไหมชุมชนบ้านสวาย 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รับการตรวจราชการโครงการตามแผนราชการ กระทรวงการอุดมศึกษา วิทยาศาสตร์ วิจัยและนวัตกรรม ประจำปีงบประมาณ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2566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ในโอกาสนี้ได้รับเกียรติจาก </a:t>
            </a:r>
            <a:r>
              <a:rPr lang="th-TH" sz="1600" b="1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ดร.จันทร์เพ็ญ เมฆาอภิรักษ์ ผู้ตรวจราชการกระทรวง 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เข้าตรวจราชการ“โครงการพัฒนาศักยภาพกลุ่มผู้ผลิตผ้าไหมจังหวัดสุรินทร์ด้วยเทคโนโลยีที่เหมาะสม” ณ กลุ่มทอผ้าไหมชุมชนบ้านสวาย หมู่ที่ ๑ ตำบลสวาย อำเภอเมือง จังหวัดสุรินทร์ ของมหาวิทยาลัยเทคโนโลยีราชมงคลอีสาน โดยมีประเด็นการตรวจราชการดังนี้</a:t>
            </a:r>
          </a:p>
          <a:p>
            <a:pPr algn="thaiDist"/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ea typeface="Arundina Sans" panose="020B0300020202020204" pitchFamily="34" charset="-34"/>
                <a:cs typeface="TH Niramit AS" panose="02000506000000020004" pitchFamily="2" charset="-34"/>
              </a:rPr>
              <a:t>1. 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ea typeface="Arundina Sans" panose="020B0300020202020204" pitchFamily="34" charset="-34"/>
                <a:cs typeface="TH Niramit AS" panose="02000506000000020004" pitchFamily="2" charset="-34"/>
              </a:rPr>
              <a:t>แผนและผลการดำเนินงานโครงการ (ตั้งแต่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ea typeface="Arundina Sans" panose="020B0300020202020204" pitchFamily="34" charset="-34"/>
                <a:cs typeface="TH Niramit AS" panose="02000506000000020004" pitchFamily="2" charset="-34"/>
              </a:rPr>
              <a:t>1 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ea typeface="Arundina Sans" panose="020B0300020202020204" pitchFamily="34" charset="-34"/>
                <a:cs typeface="TH Niramit AS" panose="02000506000000020004" pitchFamily="2" charset="-34"/>
              </a:rPr>
              <a:t>ตุลาคม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ea typeface="Arundina Sans" panose="020B0300020202020204" pitchFamily="34" charset="-34"/>
                <a:cs typeface="TH Niramit AS" panose="02000506000000020004" pitchFamily="2" charset="-34"/>
              </a:rPr>
              <a:t>2565 – 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ea typeface="Arundina Sans" panose="020B0300020202020204" pitchFamily="34" charset="-34"/>
                <a:cs typeface="TH Niramit AS" panose="02000506000000020004" pitchFamily="2" charset="-34"/>
              </a:rPr>
              <a:t>ปัจจุบัน)</a:t>
            </a:r>
            <a:endParaRPr lang="en-US" sz="1600" dirty="0">
              <a:ln w="3175">
                <a:noFill/>
                <a:prstDash val="solid"/>
              </a:ln>
              <a:latin typeface="TH Niramit AS" panose="02000506000000020004" pitchFamily="2" charset="-34"/>
              <a:ea typeface="Arundina Sans" panose="020B0300020202020204" pitchFamily="34" charset="-34"/>
              <a:cs typeface="TH Niramit AS" panose="02000506000000020004" pitchFamily="2" charset="-34"/>
            </a:endParaRPr>
          </a:p>
          <a:p>
            <a:pPr algn="thaiDist"/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ea typeface="Arundina Sans" panose="020B0300020202020204" pitchFamily="34" charset="-34"/>
                <a:cs typeface="TH Niramit AS" panose="02000506000000020004" pitchFamily="2" charset="-34"/>
              </a:rPr>
              <a:t>2. 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ea typeface="Arundina Sans" panose="020B0300020202020204" pitchFamily="34" charset="-34"/>
                <a:cs typeface="TH Niramit AS" panose="02000506000000020004" pitchFamily="2" charset="-34"/>
              </a:rPr>
              <a:t>แผนและผลการใช้จ่ายงบประมาณโครงการ (ตั้งแต่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ea typeface="Arundina Sans" panose="020B0300020202020204" pitchFamily="34" charset="-34"/>
                <a:cs typeface="TH Niramit AS" panose="02000506000000020004" pitchFamily="2" charset="-34"/>
              </a:rPr>
              <a:t>1 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ea typeface="Arundina Sans" panose="020B0300020202020204" pitchFamily="34" charset="-34"/>
                <a:cs typeface="TH Niramit AS" panose="02000506000000020004" pitchFamily="2" charset="-34"/>
              </a:rPr>
              <a:t>ตุลาคม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ea typeface="Arundina Sans" panose="020B0300020202020204" pitchFamily="34" charset="-34"/>
                <a:cs typeface="TH Niramit AS" panose="02000506000000020004" pitchFamily="2" charset="-34"/>
              </a:rPr>
              <a:t>2565 – 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ea typeface="Arundina Sans" panose="020B0300020202020204" pitchFamily="34" charset="-34"/>
                <a:cs typeface="TH Niramit AS" panose="02000506000000020004" pitchFamily="2" charset="-34"/>
              </a:rPr>
              <a:t>ปัจจุบัน)</a:t>
            </a:r>
          </a:p>
          <a:p>
            <a:pPr algn="thaiDist"/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ea typeface="Arundina Sans" panose="020B0300020202020204" pitchFamily="34" charset="-34"/>
                <a:cs typeface="TH Niramit AS" panose="02000506000000020004" pitchFamily="2" charset="-34"/>
              </a:rPr>
              <a:t>3. 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ea typeface="Arundina Sans" panose="020B0300020202020204" pitchFamily="34" charset="-34"/>
                <a:cs typeface="TH Niramit AS" panose="02000506000000020004" pitchFamily="2" charset="-34"/>
              </a:rPr>
              <a:t>ปัญหาและอุปสรรค และแนวทางการดำเนินโครงการ</a:t>
            </a:r>
          </a:p>
        </p:txBody>
      </p:sp>
      <p:pic>
        <p:nvPicPr>
          <p:cNvPr id="5" name="Picture 4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B50B689B-D6CE-C459-C800-A3C8CEFB73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85" b="28783"/>
          <a:stretch/>
        </p:blipFill>
        <p:spPr>
          <a:xfrm>
            <a:off x="290825" y="2198356"/>
            <a:ext cx="6276349" cy="2069521"/>
          </a:xfrm>
          <a:prstGeom prst="rect">
            <a:avLst/>
          </a:prstGeom>
        </p:spPr>
      </p:pic>
      <p:pic>
        <p:nvPicPr>
          <p:cNvPr id="7" name="Picture 6" descr="A group of women wearing face masks&#10;&#10;Description automatically generated with low confidence">
            <a:extLst>
              <a:ext uri="{FF2B5EF4-FFF2-40B4-BE49-F238E27FC236}">
                <a16:creationId xmlns:a16="http://schemas.microsoft.com/office/drawing/2014/main" id="{8833CE75-88CF-902F-F312-7B2D615188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25" y="4276355"/>
            <a:ext cx="1626465" cy="1086387"/>
          </a:xfrm>
          <a:prstGeom prst="rect">
            <a:avLst/>
          </a:prstGeom>
        </p:spPr>
      </p:pic>
      <p:pic>
        <p:nvPicPr>
          <p:cNvPr id="9" name="Picture 8" descr="A group of people standing next to a blue object&#10;&#10;Description automatically generated with low confidence">
            <a:extLst>
              <a:ext uri="{FF2B5EF4-FFF2-40B4-BE49-F238E27FC236}">
                <a16:creationId xmlns:a16="http://schemas.microsoft.com/office/drawing/2014/main" id="{867FB744-DDF1-90DF-9599-8EA33A9436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56" y="4276355"/>
            <a:ext cx="1626465" cy="1086388"/>
          </a:xfrm>
          <a:prstGeom prst="rect">
            <a:avLst/>
          </a:prstGeom>
        </p:spPr>
      </p:pic>
      <p:pic>
        <p:nvPicPr>
          <p:cNvPr id="11" name="Picture 10" descr="A group of people standing around a table&#10;&#10;Description automatically generated with low confidence">
            <a:extLst>
              <a:ext uri="{FF2B5EF4-FFF2-40B4-BE49-F238E27FC236}">
                <a16:creationId xmlns:a16="http://schemas.microsoft.com/office/drawing/2014/main" id="{8EF3550B-D958-72A8-BEA0-F521F1974A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87" y="4276355"/>
            <a:ext cx="1626465" cy="1086387"/>
          </a:xfrm>
          <a:prstGeom prst="rect">
            <a:avLst/>
          </a:prstGeom>
        </p:spPr>
      </p:pic>
      <p:pic>
        <p:nvPicPr>
          <p:cNvPr id="13" name="Picture 12" descr="A picture containing person, clothing, food processing, indoor&#10;&#10;Description automatically generated">
            <a:extLst>
              <a:ext uri="{FF2B5EF4-FFF2-40B4-BE49-F238E27FC236}">
                <a16:creationId xmlns:a16="http://schemas.microsoft.com/office/drawing/2014/main" id="{8F8E21EB-0DBA-B5C3-8575-8BA6A6BCB7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89" t="969" r="4869" b="-1"/>
          <a:stretch/>
        </p:blipFill>
        <p:spPr>
          <a:xfrm>
            <a:off x="5231221" y="4281671"/>
            <a:ext cx="1335953" cy="1086387"/>
          </a:xfrm>
          <a:prstGeom prst="rect">
            <a:avLst/>
          </a:prstGeom>
        </p:spPr>
      </p:pic>
      <p:pic>
        <p:nvPicPr>
          <p:cNvPr id="15" name="Picture 14" descr="A group of people standing together&#10;&#10;Description automatically generated with medium confidence">
            <a:extLst>
              <a:ext uri="{FF2B5EF4-FFF2-40B4-BE49-F238E27FC236}">
                <a16:creationId xmlns:a16="http://schemas.microsoft.com/office/drawing/2014/main" id="{13A64BA6-DCF7-3A7A-3952-8F75FB3896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25" y="5376537"/>
            <a:ext cx="1626465" cy="1086388"/>
          </a:xfrm>
          <a:prstGeom prst="rect">
            <a:avLst/>
          </a:prstGeom>
        </p:spPr>
      </p:pic>
      <p:pic>
        <p:nvPicPr>
          <p:cNvPr id="17" name="Picture 16" descr="A picture containing person, clothing, human face, wall&#10;&#10;Description automatically generated">
            <a:extLst>
              <a:ext uri="{FF2B5EF4-FFF2-40B4-BE49-F238E27FC236}">
                <a16:creationId xmlns:a16="http://schemas.microsoft.com/office/drawing/2014/main" id="{450E034D-AE62-F940-A3B5-94D5AE2E25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56" y="5376576"/>
            <a:ext cx="1626465" cy="1086387"/>
          </a:xfrm>
          <a:prstGeom prst="rect">
            <a:avLst/>
          </a:prstGeom>
        </p:spPr>
      </p:pic>
      <p:pic>
        <p:nvPicPr>
          <p:cNvPr id="19" name="Picture 18" descr="A person looking at a bag&#10;&#10;Description automatically generated with medium confidence">
            <a:extLst>
              <a:ext uri="{FF2B5EF4-FFF2-40B4-BE49-F238E27FC236}">
                <a16:creationId xmlns:a16="http://schemas.microsoft.com/office/drawing/2014/main" id="{8AD33060-8E19-7B04-55D1-2B78395878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87" y="5380796"/>
            <a:ext cx="1626466" cy="1086388"/>
          </a:xfrm>
          <a:prstGeom prst="rect">
            <a:avLst/>
          </a:prstGeom>
        </p:spPr>
      </p:pic>
      <p:pic>
        <p:nvPicPr>
          <p:cNvPr id="23" name="Picture 22" descr="A picture containing clothing, person, ground, food&#10;&#10;Description automatically generated">
            <a:extLst>
              <a:ext uri="{FF2B5EF4-FFF2-40B4-BE49-F238E27FC236}">
                <a16:creationId xmlns:a16="http://schemas.microsoft.com/office/drawing/2014/main" id="{D44787CE-7CA0-55F4-3C53-B6BCD4F9F1B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13401"/>
          <a:stretch/>
        </p:blipFill>
        <p:spPr>
          <a:xfrm>
            <a:off x="5226818" y="5387209"/>
            <a:ext cx="1340122" cy="107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1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D5BB6-1D70-792D-9BB5-EC2E4058A166}"/>
              </a:ext>
            </a:extLst>
          </p:cNvPr>
          <p:cNvSpPr txBox="1"/>
          <p:nvPr/>
        </p:nvSpPr>
        <p:spPr>
          <a:xfrm>
            <a:off x="-245244" y="1563039"/>
            <a:ext cx="734848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algn="ctr"/>
            <a:r>
              <a:rPr lang="th-TH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มทร.อีสานประชุมการเตรียมความพร้อมการแข่งขันกีฬา</a:t>
            </a:r>
          </a:p>
          <a:p>
            <a:pPr algn="ctr"/>
            <a:r>
              <a:rPr lang="th-TH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“ราชมงคลอีสานเกมส์” และ โครงการสืบสานศิลปวัฒนธรรมไทย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DD55D9-8A52-8BE7-8A34-A27291077750}"/>
              </a:ext>
            </a:extLst>
          </p:cNvPr>
          <p:cNvSpPr txBox="1"/>
          <p:nvPr/>
        </p:nvSpPr>
        <p:spPr>
          <a:xfrm>
            <a:off x="81499" y="7058023"/>
            <a:ext cx="66949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        วันพฤหัสบดีที่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8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มิถุนายน 2566 เวลา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09.00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น. อาจารย์สรวิศ ต.ศิริวัฒนา รองอธิการบดีฝ่ายกิจการนักศึกษาและศิษย์เก่าสัมพันธ์ ประธานในที่ประชุม พร้อมด้วย อาจารย์สรชัย สุขพันธ์ ผู้ช่วยอธิการบดี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ประจำวิทยาเขตสุรินทร์ คณะผู้บริหาร คณาจารย์ และบุคลากร มทร.อีสาน ร่วมประชุมการเตรียมความพร้อม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การแข่งขันกีฬามหาวิทยาลัยเทคโนโลยีราชมงคลอีสาน “ราชมงคลอีสานเกมส์” ครั้งที่ 39 ประจำปีการศึกษา 2566 และโครงการสืบสานศิลปวัฒนธรรมไทย มหาวิทยาลัยเทคโนโลยีราชมงคลอีสาน “มทร.อีสาน สืบสานวัฒนธรรม งามล้ำภูมิปัญญา” ครั้งที่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17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ประจำปีการศึกษา 2566 ณ ห้องประชุมช้างชมพู ชั้น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1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คณะเทคโนโลยีการจัดการ มหาวิทยาลัยเทคโนโลยีราชมงคลอีสาน วิทยาเขตสุรินทร์</a:t>
            </a:r>
          </a:p>
        </p:txBody>
      </p:sp>
      <p:pic>
        <p:nvPicPr>
          <p:cNvPr id="7" name="Picture 6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395B2E71-6931-021A-1AD9-5BC1C93427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3" y="2464560"/>
            <a:ext cx="3330053" cy="2220035"/>
          </a:xfrm>
          <a:prstGeom prst="rect">
            <a:avLst/>
          </a:prstGeom>
        </p:spPr>
      </p:pic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3E2296C-9AE9-7B7A-C28D-25E0FD388C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619" y="2470909"/>
            <a:ext cx="3336879" cy="2224585"/>
          </a:xfrm>
          <a:prstGeom prst="rect">
            <a:avLst/>
          </a:prstGeom>
        </p:spPr>
      </p:pic>
      <p:pic>
        <p:nvPicPr>
          <p:cNvPr id="11" name="Picture 10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296FFA3A-C696-4E00-E4D4-2117431257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" y="4708405"/>
            <a:ext cx="3330054" cy="2220036"/>
          </a:xfrm>
          <a:prstGeom prst="rect">
            <a:avLst/>
          </a:prstGeom>
        </p:spPr>
      </p:pic>
      <p:pic>
        <p:nvPicPr>
          <p:cNvPr id="13" name="Picture 12" descr="A group of people sitting at a long table&#10;&#10;Description automatically generated with medium confidence">
            <a:extLst>
              <a:ext uri="{FF2B5EF4-FFF2-40B4-BE49-F238E27FC236}">
                <a16:creationId xmlns:a16="http://schemas.microsoft.com/office/drawing/2014/main" id="{F4DF20C2-D9EA-F27A-631A-C32FF57627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445" y="4714756"/>
            <a:ext cx="3330053" cy="222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29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F4BD51-0673-7099-B0BA-42FF9B00E019}"/>
              </a:ext>
            </a:extLst>
          </p:cNvPr>
          <p:cNvSpPr txBox="1"/>
          <p:nvPr/>
        </p:nvSpPr>
        <p:spPr>
          <a:xfrm>
            <a:off x="-245246" y="1484004"/>
            <a:ext cx="7348487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algn="ctr"/>
            <a:r>
              <a:rPr lang="th-TH" sz="18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ปฐมนิเทศนักศึกษาฝึกประสบการณ์วิชาชีพ ภาคการศึกษาที่ 1 ปีการศึกษา 2566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6F6498-3F82-4832-466B-204EE00CEC27}"/>
              </a:ext>
            </a:extLst>
          </p:cNvPr>
          <p:cNvSpPr txBox="1"/>
          <p:nvPr/>
        </p:nvSpPr>
        <p:spPr>
          <a:xfrm>
            <a:off x="42229" y="6823322"/>
            <a:ext cx="67765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  วันศุกร์ที่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9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มิถุนายน 2566 เวลา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09.00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น. ผู้ช่วยศาสตราจารย์ ดร.สันติ ครองยุทธ รองคณบดีฝ่ายบริหารประธานในพิธี พร้อมด้วย คณะผู้บริหาร คณาจารย์ บุคลากร และนักศึกษาคณะเทคโนโลยีการจัดการ  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ร่วมโครงการปฐมนิเทศนักศึกษาฝึกประสบการณ์วิชาชีพ ภาคการศึกษาที่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1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ปีการศึกษา256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6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ณ ห้องประชุมเพชรชมพู ชั้น </a:t>
            </a:r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2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คณะเทคโนโลยีการจัดการ ซึ่งในโอกาสนี้ได้รับเกียรติจาก </a:t>
            </a:r>
            <a:r>
              <a:rPr lang="th-TH" sz="1600" b="1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อาจารย์ว่าที่ร้อยตรีคมกริช พยัคฆนันท์ </a:t>
            </a:r>
            <a:br>
              <a:rPr lang="en-US" sz="1600" b="1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b="1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ผู้ช่วยคณบดีฝ่ายวิชาการและวิจัย</a:t>
            </a: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เป็นวิทยากรบรรยาย โดยมีวัตถุประสงค์เพื่อให้นักศึกษาเตรียมความพร้อม</a:t>
            </a:r>
            <a:b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และสามารถปรับปรุงพัฒนาตนเองให้สอดคล้องกับความต้องการของสถานประกอบการก่อนที่จะสำเร็จการศึกษา สามารถนำความรู้จากการเรียนทฤษฎีไปประยุกต์ใช้ในการฝึกประสบการณ์วิชาชีพและเพื่อการฝึกประสบการณ์</a:t>
            </a:r>
            <a:b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ให้นักศึกษาเป็นบัณฑิตนักปฏิบัติอย่างแท้จริง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E582A9-D8AB-5C0C-D58B-50F59D3EE2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421" b="29457"/>
          <a:stretch/>
        </p:blipFill>
        <p:spPr>
          <a:xfrm>
            <a:off x="132926" y="1986375"/>
            <a:ext cx="6592148" cy="18951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ACAE3D-0F94-861B-29D2-931991C505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28" y="3895919"/>
            <a:ext cx="2197318" cy="14648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B4E100-D486-F416-1EFC-B6239488EA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8"/>
          <a:stretch/>
        </p:blipFill>
        <p:spPr>
          <a:xfrm>
            <a:off x="2343071" y="5371739"/>
            <a:ext cx="2206247" cy="13877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82623B-B935-9169-55FE-09D9687406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994" y="3895920"/>
            <a:ext cx="2197317" cy="14648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A8633B-395B-DCBA-6A30-FA58D9564B5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4"/>
          <a:stretch/>
        </p:blipFill>
        <p:spPr>
          <a:xfrm>
            <a:off x="132926" y="5380269"/>
            <a:ext cx="2197318" cy="13807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7E16E7-712C-BEB5-F6DE-A7E70E2242D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8" b="6123"/>
          <a:stretch/>
        </p:blipFill>
        <p:spPr>
          <a:xfrm>
            <a:off x="4558985" y="5371738"/>
            <a:ext cx="2192168" cy="13807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4E8B1A4-2688-193A-33F6-76E680355A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985" y="3895919"/>
            <a:ext cx="2192167" cy="146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64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715BB5-B0FA-1D60-CF1F-7D7F50D9FFA3}"/>
              </a:ext>
            </a:extLst>
          </p:cNvPr>
          <p:cNvSpPr txBox="1"/>
          <p:nvPr/>
        </p:nvSpPr>
        <p:spPr>
          <a:xfrm>
            <a:off x="-245246" y="1338650"/>
            <a:ext cx="734848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algn="ctr"/>
            <a:r>
              <a:rPr lang="th-TH" sz="24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รายงานตัวนักศึกษาใหม่</a:t>
            </a:r>
          </a:p>
          <a:p>
            <a:pPr algn="ctr"/>
            <a:r>
              <a:rPr lang="th-TH" sz="24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และรายงานตัวเข้าหอพักนักศึกษา คณะเทคโนโลยีการจัดการ</a:t>
            </a:r>
            <a:endParaRPr lang="th-TH" sz="2000" b="1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rgbClr val="F1F18B"/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loud Soft" panose="02000000000000000000" pitchFamily="2" charset="0"/>
              <a:ea typeface="BoonTook Mon Ultra" panose="02010105050000000000" pitchFamily="2" charset="-34"/>
              <a:cs typeface="Cloud Soft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E5369D-471D-5B06-0C83-1D202161B8C8}"/>
              </a:ext>
            </a:extLst>
          </p:cNvPr>
          <p:cNvSpPr txBox="1"/>
          <p:nvPr/>
        </p:nvSpPr>
        <p:spPr>
          <a:xfrm>
            <a:off x="40746" y="8085971"/>
            <a:ext cx="6776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1800" b="1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วันอาทิตย์ที่ 11 มิถุนายน 2566 เวลา 09.00 - 12.00 น. คณะเทคโนโลยีการจัดการ ได้รับรายงานตัวนักศึกษาใหม่คณะเทคโนโลยีการจัดการและรายงานตัวเข้าหอพักนักศึกษา ประจำปีการศึกษา  2566 ณ ห้องประชุมช้างชมพู ชั้น 1 คณะเทคโนโลยีการจัดการ </a:t>
            </a:r>
            <a:endParaRPr lang="th-TH" sz="1600" b="1" dirty="0">
              <a:ln w="3175">
                <a:noFill/>
                <a:prstDash val="solid"/>
              </a:ln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7" name="Picture 6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50A2B44D-1FEC-71E2-80DC-744ED5E652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83" y="3718206"/>
            <a:ext cx="2116899" cy="1411266"/>
          </a:xfrm>
          <a:prstGeom prst="rect">
            <a:avLst/>
          </a:prstGeom>
        </p:spPr>
      </p:pic>
      <p:pic>
        <p:nvPicPr>
          <p:cNvPr id="9" name="Picture 8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E0F5B0C8-65A7-AEE9-2CF8-528260C63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817" y="3718206"/>
            <a:ext cx="2116899" cy="1411266"/>
          </a:xfrm>
          <a:prstGeom prst="rect">
            <a:avLst/>
          </a:prstGeom>
        </p:spPr>
      </p:pic>
      <p:pic>
        <p:nvPicPr>
          <p:cNvPr id="11" name="Picture 10" descr="A group of people wearing face masks&#10;&#10;Description automatically generated with low confidence">
            <a:extLst>
              <a:ext uri="{FF2B5EF4-FFF2-40B4-BE49-F238E27FC236}">
                <a16:creationId xmlns:a16="http://schemas.microsoft.com/office/drawing/2014/main" id="{20780CBB-B78F-DADC-88AB-18A6B74997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99" y="2264900"/>
            <a:ext cx="2135685" cy="1423790"/>
          </a:xfrm>
          <a:prstGeom prst="rect">
            <a:avLst/>
          </a:prstGeom>
        </p:spPr>
      </p:pic>
      <p:pic>
        <p:nvPicPr>
          <p:cNvPr id="13" name="Picture 12" descr="A group of people standing in front of a table&#10;&#10;Description automatically generated with medium confidence">
            <a:extLst>
              <a:ext uri="{FF2B5EF4-FFF2-40B4-BE49-F238E27FC236}">
                <a16:creationId xmlns:a16="http://schemas.microsoft.com/office/drawing/2014/main" id="{4839B4D0-E5D5-5F8D-3CFE-8A7EC91184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17" y="2264900"/>
            <a:ext cx="2113766" cy="1409177"/>
          </a:xfrm>
          <a:prstGeom prst="rect">
            <a:avLst/>
          </a:prstGeom>
        </p:spPr>
      </p:pic>
      <p:pic>
        <p:nvPicPr>
          <p:cNvPr id="15" name="Picture 14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915E0869-D991-DA2E-9DC2-750324EC49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420" y="2268548"/>
            <a:ext cx="2116899" cy="1411266"/>
          </a:xfrm>
          <a:prstGeom prst="rect">
            <a:avLst/>
          </a:prstGeom>
        </p:spPr>
      </p:pic>
      <p:pic>
        <p:nvPicPr>
          <p:cNvPr id="17" name="Picture 16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A03DDB00-BA4E-0D2F-FC15-FA63E8B53C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825" y="3718206"/>
            <a:ext cx="2116900" cy="1411266"/>
          </a:xfrm>
          <a:prstGeom prst="rect">
            <a:avLst/>
          </a:prstGeom>
        </p:spPr>
      </p:pic>
      <p:pic>
        <p:nvPicPr>
          <p:cNvPr id="19" name="Picture 18" descr="A group of women wearing face masks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ED70124D-C9DB-3758-A2DB-E0A67234AC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17" y="5184040"/>
            <a:ext cx="2126292" cy="1417528"/>
          </a:xfrm>
          <a:prstGeom prst="rect">
            <a:avLst/>
          </a:prstGeom>
        </p:spPr>
      </p:pic>
      <p:pic>
        <p:nvPicPr>
          <p:cNvPr id="21" name="Picture 20" descr="A group of men sitting at a table&#10;&#10;Description automatically generated">
            <a:extLst>
              <a:ext uri="{FF2B5EF4-FFF2-40B4-BE49-F238E27FC236}">
                <a16:creationId xmlns:a16="http://schemas.microsoft.com/office/drawing/2014/main" id="{92E57885-5614-3741-15A1-84F0FB4D40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819" y="5191442"/>
            <a:ext cx="2107502" cy="1405001"/>
          </a:xfrm>
          <a:prstGeom prst="rect">
            <a:avLst/>
          </a:prstGeom>
        </p:spPr>
      </p:pic>
      <p:pic>
        <p:nvPicPr>
          <p:cNvPr id="23" name="Picture 22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CFD80FF1-E627-0ACB-CED6-62A54284ED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299" y="5184040"/>
            <a:ext cx="2132891" cy="1421928"/>
          </a:xfrm>
          <a:prstGeom prst="rect">
            <a:avLst/>
          </a:prstGeom>
        </p:spPr>
      </p:pic>
      <p:pic>
        <p:nvPicPr>
          <p:cNvPr id="25" name="Picture 24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A3723CD4-D6CF-3456-7168-54EF604517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83" y="6646611"/>
            <a:ext cx="2135687" cy="1423791"/>
          </a:xfrm>
          <a:prstGeom prst="rect">
            <a:avLst/>
          </a:prstGeom>
        </p:spPr>
      </p:pic>
      <p:pic>
        <p:nvPicPr>
          <p:cNvPr id="27" name="Picture 26" descr="A person standing next to a table with a tablecloth&#10;&#10;Description automatically generated with low confidence">
            <a:extLst>
              <a:ext uri="{FF2B5EF4-FFF2-40B4-BE49-F238E27FC236}">
                <a16:creationId xmlns:a16="http://schemas.microsoft.com/office/drawing/2014/main" id="{AE9515D3-AEBC-C710-477D-B324417940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817" y="6659206"/>
            <a:ext cx="2107502" cy="1405001"/>
          </a:xfrm>
          <a:prstGeom prst="rect">
            <a:avLst/>
          </a:prstGeom>
        </p:spPr>
      </p:pic>
      <p:pic>
        <p:nvPicPr>
          <p:cNvPr id="29" name="Picture 2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E842669-940D-1B1A-E90A-3DEA40F7CEF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299" y="6646611"/>
            <a:ext cx="2126394" cy="141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92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11DCBA-A3CF-774A-C16E-17391CE0584A}"/>
              </a:ext>
            </a:extLst>
          </p:cNvPr>
          <p:cNvSpPr txBox="1"/>
          <p:nvPr/>
        </p:nvSpPr>
        <p:spPr>
          <a:xfrm>
            <a:off x="-245246" y="1350654"/>
            <a:ext cx="734848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algn="ctr"/>
            <a:r>
              <a:rPr lang="th-TH" sz="24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ประชุมผู้ปกครอง  </a:t>
            </a:r>
            <a:br>
              <a:rPr lang="th-TH" sz="24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</a:br>
            <a:r>
              <a:rPr lang="th-TH" sz="24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คณะเทคโนโลยีการจัดการ ประจำปีการศึกษา  2566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D6B1FB-CFED-B5F4-4030-1DF8096C18CA}"/>
              </a:ext>
            </a:extLst>
          </p:cNvPr>
          <p:cNvSpPr txBox="1"/>
          <p:nvPr/>
        </p:nvSpPr>
        <p:spPr>
          <a:xfrm>
            <a:off x="40746" y="7388087"/>
            <a:ext cx="6776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       วันอาทิตย์ที่ 11 มิถุนายน 2566 เวลา 13.00 - 16.00 น. รองศาสตราจารย์ ดร.สำเนาว์ เสาวกูล 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รองอธิการบดีประจำวิทยาเขตสุรินทร์ พร้อมด้วย ผู้ช่วยศาสตราจารย์ ดร.สันติ ครองยุทธ รองคณบดีฝ่ายบริหาร  คณะผู้บริหาร หัวหน้าสาขา อาจารย์ที่ปรึกษาและบุคลากรคณะเทคโนโลยีการจัดการ ร่วมการประชุมผู้ปกครอง  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คณะเทคโนโลยีการจัดการ ประจำปีการศึกษา  2566 ณ ห้องประชุมชมพูพันธุ์ทิพย์ ชั้น 3 คณะเทคโนโลยีการจัดการ เพื่อให้ผู้ปกครองได้รู้และเข้าใจถึงกฎระเบียบของทางมหาวิทยาลัยฯ และให้ผู้ปกครองตระหนักถึงบทบาทหน้าที่ในการดูแลเอาใจใส่บุตรหลานและหาแนวทางร่วมกันในการดูแลช่วยเหลือนักศึกษา  </a:t>
            </a:r>
          </a:p>
        </p:txBody>
      </p:sp>
      <p:pic>
        <p:nvPicPr>
          <p:cNvPr id="7" name="Picture 6" descr="A person standing at a podium with a microphone and flowers&#10;&#10;Description automatically generated with medium confidence">
            <a:extLst>
              <a:ext uri="{FF2B5EF4-FFF2-40B4-BE49-F238E27FC236}">
                <a16:creationId xmlns:a16="http://schemas.microsoft.com/office/drawing/2014/main" id="{E3799BD0-670E-04C1-545D-02D04202FC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6" y="2175013"/>
            <a:ext cx="4445529" cy="2963686"/>
          </a:xfrm>
          <a:prstGeom prst="rect">
            <a:avLst/>
          </a:prstGeom>
        </p:spPr>
      </p:pic>
      <p:pic>
        <p:nvPicPr>
          <p:cNvPr id="16" name="Picture 15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86961FD9-27FD-6E71-B210-51682CD85C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0" y="5164137"/>
            <a:ext cx="3278778" cy="2185852"/>
          </a:xfrm>
          <a:prstGeom prst="rect">
            <a:avLst/>
          </a:prstGeom>
        </p:spPr>
      </p:pic>
      <p:pic>
        <p:nvPicPr>
          <p:cNvPr id="21" name="Picture 20" descr="A group of people wearing masks&#10;&#10;Description automatically generated">
            <a:extLst>
              <a:ext uri="{FF2B5EF4-FFF2-40B4-BE49-F238E27FC236}">
                <a16:creationId xmlns:a16="http://schemas.microsoft.com/office/drawing/2014/main" id="{207A04E6-4437-DEAE-37BF-373A86ECF8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6" y="5164137"/>
            <a:ext cx="3278778" cy="2185852"/>
          </a:xfrm>
          <a:prstGeom prst="rect">
            <a:avLst/>
          </a:prstGeom>
        </p:spPr>
      </p:pic>
      <p:pic>
        <p:nvPicPr>
          <p:cNvPr id="23" name="Picture 22" descr="A person standing on a stage with a microphone and flowers&#10;&#10;Description automatically generated with low confidence">
            <a:extLst>
              <a:ext uri="{FF2B5EF4-FFF2-40B4-BE49-F238E27FC236}">
                <a16:creationId xmlns:a16="http://schemas.microsoft.com/office/drawing/2014/main" id="{4CBF36BD-4FE2-62EF-98A7-6EBD51E010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2168989"/>
            <a:ext cx="2118617" cy="1412411"/>
          </a:xfrm>
          <a:prstGeom prst="rect">
            <a:avLst/>
          </a:prstGeom>
        </p:spPr>
      </p:pic>
      <p:pic>
        <p:nvPicPr>
          <p:cNvPr id="25" name="Picture 24" descr="A group of women standing on a stage&#10;&#10;Description automatically generated with medium confidence">
            <a:extLst>
              <a:ext uri="{FF2B5EF4-FFF2-40B4-BE49-F238E27FC236}">
                <a16:creationId xmlns:a16="http://schemas.microsoft.com/office/drawing/2014/main" id="{2717DE5F-062F-7D92-E213-632FAD09F6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09"/>
          <a:stretch/>
        </p:blipFill>
        <p:spPr>
          <a:xfrm>
            <a:off x="4610100" y="3606838"/>
            <a:ext cx="2118617" cy="152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88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8022DC-96F9-9740-B09E-379D1178C971}"/>
              </a:ext>
            </a:extLst>
          </p:cNvPr>
          <p:cNvSpPr txBox="1"/>
          <p:nvPr/>
        </p:nvSpPr>
        <p:spPr>
          <a:xfrm>
            <a:off x="40746" y="6681739"/>
            <a:ext cx="67765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               วันที่ 8-9 มิถุนายน พ.ศ. 2566 อาจารย์ ดร.ศิวธิดา  ภูมิวรมุนี หัวหน้าสาขาการท่องเที่ยวและการโรงแรม (ผู้รับผิดชอบโครงการ) พร้อมด้วย คณาจารย์ บุคลากร และนักศึกษา คณะเทคโนโลยีการจัดการ..ได้จัดกิจกรรม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การแปรรูปผลผลิตทางการเกษตรภายในโครงการ เกษตรอทิตยาทร ต.เทนมีย์ อ.เมืองสุรินทร์ จ.สุรินทร์ ภายใต้โครงการพัฒนาและส่งเสริมเกษตรอินทรีย์ครบวงจรจังหวัดสุรินทร์ กลุ่มเป้าหมายที่เข้าร่วม คือ ประชาชน บุคลากรภาคการเกษตร และเครือข่ายชุมชนของจังหวัดสุรินทร์ เกิดองค์ความรู้เกี่ยวกับการยืดอายุผลผลิตทางการเกษตร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ด้วยกระบวนการแปรรูป และเกิดทักษะจากการปฏิบัติด้วยการฝึกทำ “แคร็กเกอร์ไส้ผลไม้ ไอศกรีมผลไม้ เต้าฮวย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นมสดผลไม้ เครื่องดื่มผลไม้เพื่อสุขภาพ ฯลฯ” ที่สามารถต่อยอดสู่การพัฒนาเพื่อจำหน่ายสร้างรายได้ในลำดับต่อไป ขอขอบคุณ คณะวิทยากร ผศ.ดร.อริสรา โพธิ์สนาม มหาวิทยาลัยเกษตรศาสตร์  วิทยาเขตเฉลิมพระเกียรติ </a:t>
            </a:r>
            <a:b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600" dirty="0">
                <a:ln w="3175">
                  <a:noFill/>
                  <a:prstDash val="solid"/>
                </a:ln>
                <a:latin typeface="TH Niramit AS" panose="02000506000000020004" pitchFamily="2" charset="-34"/>
                <a:cs typeface="TH Niramit AS" panose="02000506000000020004" pitchFamily="2" charset="-34"/>
              </a:rPr>
              <a:t>จังหวัดสกลนคร และคณะวิทยากรทุกท่าน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949648-4B40-3393-70B7-465318576132}"/>
              </a:ext>
            </a:extLst>
          </p:cNvPr>
          <p:cNvSpPr txBox="1"/>
          <p:nvPr/>
        </p:nvSpPr>
        <p:spPr>
          <a:xfrm>
            <a:off x="-245246" y="1463871"/>
            <a:ext cx="7348487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algn="ctr"/>
            <a:r>
              <a:rPr lang="th-TH" sz="2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F1F18B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loud Soft" panose="02000000000000000000" pitchFamily="2" charset="0"/>
                <a:ea typeface="BoonTook Mon Ultra" panose="02010105050000000000" pitchFamily="2" charset="-34"/>
                <a:cs typeface="Cloud Soft" panose="02000000000000000000" pitchFamily="2" charset="0"/>
              </a:rPr>
              <a:t>การแปรรูปผลผลิตทางการเกษตรภายในโครงการ เกษตรอทิตยาทร</a:t>
            </a:r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5628089-BA9B-A659-DACA-6DB56ED1A9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8" b="4858"/>
          <a:stretch/>
        </p:blipFill>
        <p:spPr>
          <a:xfrm>
            <a:off x="113211" y="1961080"/>
            <a:ext cx="4814264" cy="2456690"/>
          </a:xfrm>
          <a:prstGeom prst="rect">
            <a:avLst/>
          </a:prstGeom>
        </p:spPr>
      </p:pic>
      <p:pic>
        <p:nvPicPr>
          <p:cNvPr id="9" name="Picture 8" descr="A group of people wearing masks and gloves&#10;&#10;Description automatically generated with low confidence">
            <a:extLst>
              <a:ext uri="{FF2B5EF4-FFF2-40B4-BE49-F238E27FC236}">
                <a16:creationId xmlns:a16="http://schemas.microsoft.com/office/drawing/2014/main" id="{8D848E10-12FC-5C11-5DC5-04F8F60BE6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2" y="4437017"/>
            <a:ext cx="3307080" cy="2204720"/>
          </a:xfrm>
          <a:prstGeom prst="rect">
            <a:avLst/>
          </a:prstGeom>
        </p:spPr>
      </p:pic>
      <p:pic>
        <p:nvPicPr>
          <p:cNvPr id="11" name="Picture 10" descr="A picture containing clothing, person, human face, group&#10;&#10;Description automatically generated">
            <a:extLst>
              <a:ext uri="{FF2B5EF4-FFF2-40B4-BE49-F238E27FC236}">
                <a16:creationId xmlns:a16="http://schemas.microsoft.com/office/drawing/2014/main" id="{67FAE230-C038-3ACD-5185-0B6404BBCE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414" y="4437017"/>
            <a:ext cx="3307080" cy="2204720"/>
          </a:xfrm>
          <a:prstGeom prst="rect">
            <a:avLst/>
          </a:prstGeom>
        </p:spPr>
      </p:pic>
      <p:pic>
        <p:nvPicPr>
          <p:cNvPr id="13" name="Picture 12" descr="A person holding a bowl of whipped cream&#10;&#10;Description automatically generated">
            <a:extLst>
              <a:ext uri="{FF2B5EF4-FFF2-40B4-BE49-F238E27FC236}">
                <a16:creationId xmlns:a16="http://schemas.microsoft.com/office/drawing/2014/main" id="{2FA27FE9-1835-561F-995E-67DAEEE22E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4"/>
          <a:stretch/>
        </p:blipFill>
        <p:spPr>
          <a:xfrm>
            <a:off x="4953597" y="1961079"/>
            <a:ext cx="1799897" cy="246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16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4040</TotalTime>
  <Words>3917</Words>
  <Application>Microsoft Office PowerPoint</Application>
  <PresentationFormat>A4 Paper (210x297 mm)</PresentationFormat>
  <Paragraphs>88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Arundina Sans</vt:lpstr>
      <vt:lpstr>Calibri</vt:lpstr>
      <vt:lpstr>Calibri Light</vt:lpstr>
      <vt:lpstr>Cloud Soft</vt:lpstr>
      <vt:lpstr>Open Sans</vt:lpstr>
      <vt:lpstr>TH Niramit AS</vt:lpstr>
      <vt:lpstr>TH SarabunPSK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2214-00</dc:creator>
  <cp:lastModifiedBy>Krisada Nualnang</cp:lastModifiedBy>
  <cp:revision>96</cp:revision>
  <dcterms:created xsi:type="dcterms:W3CDTF">2023-05-15T04:58:09Z</dcterms:created>
  <dcterms:modified xsi:type="dcterms:W3CDTF">2023-06-26T09:57:03Z</dcterms:modified>
</cp:coreProperties>
</file>