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45" r:id="rId3"/>
    <p:sldMasterId id="2147483757" r:id="rId4"/>
    <p:sldMasterId id="2147483769" r:id="rId5"/>
  </p:sldMasterIdLst>
  <p:notesMasterIdLst>
    <p:notesMasterId r:id="rId53"/>
  </p:notesMasterIdLst>
  <p:sldIdLst>
    <p:sldId id="256" r:id="rId6"/>
    <p:sldId id="263" r:id="rId7"/>
    <p:sldId id="265" r:id="rId8"/>
    <p:sldId id="264" r:id="rId9"/>
    <p:sldId id="257" r:id="rId10"/>
    <p:sldId id="301" r:id="rId11"/>
    <p:sldId id="302" r:id="rId12"/>
    <p:sldId id="259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260" r:id="rId29"/>
    <p:sldId id="279" r:id="rId30"/>
    <p:sldId id="280" r:id="rId31"/>
    <p:sldId id="281" r:id="rId32"/>
    <p:sldId id="284" r:id="rId33"/>
    <p:sldId id="285" r:id="rId34"/>
    <p:sldId id="282" r:id="rId35"/>
    <p:sldId id="283" r:id="rId36"/>
    <p:sldId id="261" r:id="rId37"/>
    <p:sldId id="262" r:id="rId38"/>
    <p:sldId id="266" r:id="rId39"/>
    <p:sldId id="267" r:id="rId40"/>
    <p:sldId id="268" r:id="rId41"/>
    <p:sldId id="269" r:id="rId42"/>
    <p:sldId id="270" r:id="rId43"/>
    <p:sldId id="271" r:id="rId44"/>
    <p:sldId id="272" r:id="rId45"/>
    <p:sldId id="273" r:id="rId46"/>
    <p:sldId id="274" r:id="rId47"/>
    <p:sldId id="258" r:id="rId48"/>
    <p:sldId id="276" r:id="rId49"/>
    <p:sldId id="275" r:id="rId50"/>
    <p:sldId id="277" r:id="rId51"/>
    <p:sldId id="303" r:id="rId52"/>
  </p:sldIdLst>
  <p:sldSz cx="9144000" cy="6858000" type="screen4x3"/>
  <p:notesSz cx="6858000" cy="914400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>
      <p:cViewPr varScale="1">
        <p:scale>
          <a:sx n="61" d="100"/>
          <a:sy n="61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0F60473-5021-4F95-9D3E-0C3B8E7EE299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h-TH" noProof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noProof="0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noProof="0" smtClean="0"/>
              <a:t>ระดับที่สอง</a:t>
            </a:r>
          </a:p>
          <a:p>
            <a:pPr lvl="2"/>
            <a:r>
              <a:rPr lang="th-TH" noProof="0" smtClean="0"/>
              <a:t>ระดับที่สาม</a:t>
            </a:r>
          </a:p>
          <a:p>
            <a:pPr lvl="3"/>
            <a:r>
              <a:rPr lang="th-TH" noProof="0" smtClean="0"/>
              <a:t>ระดับที่สี่</a:t>
            </a:r>
          </a:p>
          <a:p>
            <a:pPr lvl="4"/>
            <a:r>
              <a:rPr lang="th-TH" noProof="0" smtClean="0"/>
              <a:t>ระดับที่ห้า</a:t>
            </a:r>
            <a:endParaRPr lang="th-TH" noProof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A1FCF23-F4C0-45EA-8198-87FE2CC6583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84996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85A920-C37C-4CD1-B5B5-C3C5F07F9DF5}" type="slidenum">
              <a:rPr lang="th-TH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th-TH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86020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193A44-C53C-43CF-A999-DC95A1F6F5D5}" type="slidenum">
              <a:rPr lang="th-TH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th-TH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87044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4F3FAF-8618-400B-9419-86E4EB1D2AE9}" type="slidenum">
              <a:rPr lang="th-TH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th-TH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88068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52C7CA-FA59-47B7-84A9-92F96A25A0EA}" type="slidenum">
              <a:rPr lang="th-TH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th-TH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8909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6397A6-F577-41D0-B46A-A679FD768D7E}" type="slidenum">
              <a:rPr lang="th-TH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th-TH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3.v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4.v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5.v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6.v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7.v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8.v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9.v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0.v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1.v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2.v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AA57D-5F42-41BE-893A-E8D6DB24D529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1F36C-0A78-441F-8925-D889E2DF7B3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F184F-AC9A-4C0A-B443-6A1D21F591E6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43BB8-76A5-4F7D-85A8-AB48B0B6FAC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EF24A-A225-4BB0-9070-7B8B39DBDF40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92EFC-61A7-450F-982B-ACA32841A24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 bwMode="lt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0" y="5661025"/>
            <a:ext cx="9144000" cy="1196975"/>
            <a:chOff x="0" y="3566"/>
            <a:chExt cx="5760" cy="754"/>
          </a:xfrm>
        </p:grpSpPr>
        <p:sp>
          <p:nvSpPr>
            <p:cNvPr id="5" name="Rectangle 34"/>
            <p:cNvSpPr>
              <a:spLocks noChangeArrowheads="1"/>
            </p:cNvSpPr>
            <p:nvPr userDrawn="1"/>
          </p:nvSpPr>
          <p:spPr bwMode="gray">
            <a:xfrm>
              <a:off x="0" y="3657"/>
              <a:ext cx="5760" cy="6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th-TH" sz="180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" name="Rectangle 35"/>
            <p:cNvSpPr>
              <a:spLocks noChangeArrowheads="1"/>
            </p:cNvSpPr>
            <p:nvPr userDrawn="1"/>
          </p:nvSpPr>
          <p:spPr bwMode="gray">
            <a:xfrm>
              <a:off x="0" y="3566"/>
              <a:ext cx="5760" cy="12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th-TH" sz="180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7" name="Rectangle 36"/>
          <p:cNvSpPr>
            <a:spLocks noChangeArrowheads="1"/>
          </p:cNvSpPr>
          <p:nvPr/>
        </p:nvSpPr>
        <p:spPr bwMode="gray">
          <a:xfrm>
            <a:off x="0" y="5516563"/>
            <a:ext cx="914400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th-TH" sz="180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3962400" y="5957888"/>
            <a:ext cx="13033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FF"/>
                </a:solidFill>
                <a:latin typeface="+mn-lt"/>
                <a:cs typeface="+mn-cs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609600" y="1371600"/>
            <a:ext cx="5562600" cy="2590800"/>
          </a:xfrm>
          <a:extLst>
            <a:ext uri="{909E8E84-426E-40DD-AFC4-6F175D3DCCD1}"/>
            <a:ext uri="{AF507438-7753-43E0-B8FC-AC1667EBCBE1}"/>
          </a:extLst>
        </p:spPr>
        <p:txBody>
          <a:bodyPr/>
          <a:lstStyle>
            <a:lvl1pPr algn="l">
              <a:defRPr sz="6000"/>
            </a:lvl1pPr>
          </a:lstStyle>
          <a:p>
            <a:pPr lvl="0"/>
            <a:r>
              <a:rPr lang="th-TH" noProof="0" smtClean="0"/>
              <a:t>คลิกเพื่อแก้ไขลักษณะชื่อเรื่องต้นแบบ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381000" y="5486400"/>
            <a:ext cx="8305800" cy="304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200">
                <a:solidFill>
                  <a:schemeClr val="bg1"/>
                </a:solidFill>
                <a:latin typeface="Arial" charset="0"/>
              </a:defRPr>
            </a:lvl1pPr>
          </a:lstStyle>
          <a:p>
            <a:pPr lvl="0"/>
            <a:r>
              <a:rPr lang="th-TH" noProof="0" smtClean="0"/>
              <a:t>คลิกเพื่อแก้ไขลักษณะชื่อเรื่องรองต้นแบบ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3"/>
          <p:cNvGraphicFramePr>
            <a:graphicFrameLocks noChangeAspect="1"/>
          </p:cNvGraphicFramePr>
          <p:nvPr/>
        </p:nvGraphicFramePr>
        <p:xfrm>
          <a:off x="0" y="0"/>
          <a:ext cx="9144000" cy="1082675"/>
        </p:xfrm>
        <a:graphic>
          <a:graphicData uri="http://schemas.openxmlformats.org/presentationml/2006/ole">
            <p:oleObj spid="_x0000_s147458" name="Image" r:id="rId3" imgW="3115854" imgH="362529" progId="">
              <p:embed/>
            </p:oleObj>
          </a:graphicData>
        </a:graphic>
      </p:graphicFrame>
      <p:sp>
        <p:nvSpPr>
          <p:cNvPr id="5" name="Rectangle 35"/>
          <p:cNvSpPr>
            <a:spLocks noChangeArrowheads="1"/>
          </p:cNvSpPr>
          <p:nvPr/>
        </p:nvSpPr>
        <p:spPr bwMode="gray">
          <a:xfrm>
            <a:off x="0" y="4763"/>
            <a:ext cx="914400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th-TH" sz="180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CC42130-C9D8-42CC-A7FC-8B24181892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3"/>
          <p:cNvGraphicFramePr>
            <a:graphicFrameLocks noChangeAspect="1"/>
          </p:cNvGraphicFramePr>
          <p:nvPr/>
        </p:nvGraphicFramePr>
        <p:xfrm>
          <a:off x="0" y="0"/>
          <a:ext cx="9144000" cy="1082675"/>
        </p:xfrm>
        <a:graphic>
          <a:graphicData uri="http://schemas.openxmlformats.org/presentationml/2006/ole">
            <p:oleObj spid="_x0000_s148482" name="Image" r:id="rId3" imgW="3115854" imgH="362529" progId="">
              <p:embed/>
            </p:oleObj>
          </a:graphicData>
        </a:graphic>
      </p:graphicFrame>
      <p:sp>
        <p:nvSpPr>
          <p:cNvPr id="5" name="Rectangle 35"/>
          <p:cNvSpPr>
            <a:spLocks noChangeArrowheads="1"/>
          </p:cNvSpPr>
          <p:nvPr/>
        </p:nvSpPr>
        <p:spPr bwMode="gray">
          <a:xfrm>
            <a:off x="0" y="4763"/>
            <a:ext cx="914400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th-TH" sz="180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89BDDB8-122E-4298-BF1E-98D03B26A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3"/>
          <p:cNvGraphicFramePr>
            <a:graphicFrameLocks noChangeAspect="1"/>
          </p:cNvGraphicFramePr>
          <p:nvPr/>
        </p:nvGraphicFramePr>
        <p:xfrm>
          <a:off x="0" y="0"/>
          <a:ext cx="9144000" cy="1082675"/>
        </p:xfrm>
        <a:graphic>
          <a:graphicData uri="http://schemas.openxmlformats.org/presentationml/2006/ole">
            <p:oleObj spid="_x0000_s149506" name="Image" r:id="rId3" imgW="3115854" imgH="362529" progId="">
              <p:embed/>
            </p:oleObj>
          </a:graphicData>
        </a:graphic>
      </p:graphicFrame>
      <p:sp>
        <p:nvSpPr>
          <p:cNvPr id="6" name="Rectangle 35"/>
          <p:cNvSpPr>
            <a:spLocks noChangeArrowheads="1"/>
          </p:cNvSpPr>
          <p:nvPr/>
        </p:nvSpPr>
        <p:spPr bwMode="gray">
          <a:xfrm>
            <a:off x="0" y="4763"/>
            <a:ext cx="914400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th-TH" sz="180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8" name="ตัวแทนหมายเลขภาพนิ่ง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80ACEB1-61B6-47BF-9087-CCAE4A7BA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13"/>
          <p:cNvGraphicFramePr>
            <a:graphicFrameLocks noChangeAspect="1"/>
          </p:cNvGraphicFramePr>
          <p:nvPr/>
        </p:nvGraphicFramePr>
        <p:xfrm>
          <a:off x="0" y="0"/>
          <a:ext cx="9144000" cy="1082675"/>
        </p:xfrm>
        <a:graphic>
          <a:graphicData uri="http://schemas.openxmlformats.org/presentationml/2006/ole">
            <p:oleObj spid="_x0000_s150530" name="Image" r:id="rId3" imgW="3115854" imgH="362529" progId="">
              <p:embed/>
            </p:oleObj>
          </a:graphicData>
        </a:graphic>
      </p:graphicFrame>
      <p:sp>
        <p:nvSpPr>
          <p:cNvPr id="8" name="Rectangle 35"/>
          <p:cNvSpPr>
            <a:spLocks noChangeArrowheads="1"/>
          </p:cNvSpPr>
          <p:nvPr/>
        </p:nvSpPr>
        <p:spPr bwMode="gray">
          <a:xfrm>
            <a:off x="0" y="4763"/>
            <a:ext cx="914400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th-TH" sz="180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9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0" name="ตัวแทนหมายเลขภาพนิ่ง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34C154F-CD24-47E4-916B-D3B4A8E52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3"/>
          <p:cNvGraphicFramePr>
            <a:graphicFrameLocks noChangeAspect="1"/>
          </p:cNvGraphicFramePr>
          <p:nvPr/>
        </p:nvGraphicFramePr>
        <p:xfrm>
          <a:off x="0" y="0"/>
          <a:ext cx="9144000" cy="1082675"/>
        </p:xfrm>
        <a:graphic>
          <a:graphicData uri="http://schemas.openxmlformats.org/presentationml/2006/ole">
            <p:oleObj spid="_x0000_s151554" name="Image" r:id="rId3" imgW="3115854" imgH="362529" progId="">
              <p:embed/>
            </p:oleObj>
          </a:graphicData>
        </a:graphic>
      </p:graphicFrame>
      <p:sp>
        <p:nvSpPr>
          <p:cNvPr id="4" name="Rectangle 35"/>
          <p:cNvSpPr>
            <a:spLocks noChangeArrowheads="1"/>
          </p:cNvSpPr>
          <p:nvPr/>
        </p:nvSpPr>
        <p:spPr bwMode="gray">
          <a:xfrm>
            <a:off x="0" y="4763"/>
            <a:ext cx="914400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th-TH" sz="180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5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ตัวแทนหมายเลขภาพนิ่ง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2BF08CE-ED67-461E-A60D-AC5D203CF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3"/>
          <p:cNvGraphicFramePr>
            <a:graphicFrameLocks noChangeAspect="1"/>
          </p:cNvGraphicFramePr>
          <p:nvPr/>
        </p:nvGraphicFramePr>
        <p:xfrm>
          <a:off x="0" y="0"/>
          <a:ext cx="9144000" cy="1082675"/>
        </p:xfrm>
        <a:graphic>
          <a:graphicData uri="http://schemas.openxmlformats.org/presentationml/2006/ole">
            <p:oleObj spid="_x0000_s152578" name="Image" r:id="rId3" imgW="3115854" imgH="362529" progId="">
              <p:embed/>
            </p:oleObj>
          </a:graphicData>
        </a:graphic>
      </p:graphicFrame>
      <p:sp>
        <p:nvSpPr>
          <p:cNvPr id="3" name="Rectangle 35"/>
          <p:cNvSpPr>
            <a:spLocks noChangeArrowheads="1"/>
          </p:cNvSpPr>
          <p:nvPr/>
        </p:nvSpPr>
        <p:spPr bwMode="gray">
          <a:xfrm>
            <a:off x="0" y="4763"/>
            <a:ext cx="914400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th-TH" sz="180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4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ตัวแทนหมายเลขภาพนิ่ง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D1AA6DF-D767-4EF5-BCC8-9EDC42B10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3"/>
          <p:cNvGraphicFramePr>
            <a:graphicFrameLocks noChangeAspect="1"/>
          </p:cNvGraphicFramePr>
          <p:nvPr/>
        </p:nvGraphicFramePr>
        <p:xfrm>
          <a:off x="0" y="0"/>
          <a:ext cx="9144000" cy="1082675"/>
        </p:xfrm>
        <a:graphic>
          <a:graphicData uri="http://schemas.openxmlformats.org/presentationml/2006/ole">
            <p:oleObj spid="_x0000_s153602" name="Image" r:id="rId3" imgW="3115854" imgH="362529" progId="">
              <p:embed/>
            </p:oleObj>
          </a:graphicData>
        </a:graphic>
      </p:graphicFrame>
      <p:sp>
        <p:nvSpPr>
          <p:cNvPr id="6" name="Rectangle 35"/>
          <p:cNvSpPr>
            <a:spLocks noChangeArrowheads="1"/>
          </p:cNvSpPr>
          <p:nvPr/>
        </p:nvSpPr>
        <p:spPr bwMode="gray">
          <a:xfrm>
            <a:off x="0" y="4763"/>
            <a:ext cx="914400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th-TH" sz="180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8" name="ตัวแทนหมายเลขภาพนิ่ง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D9B5810-A2EA-4154-AC7E-0BB497BEC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CF946-F96D-441C-93FA-0E1C5656C1DD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6D133-D760-4DAE-AB53-5196E23A924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3"/>
          <p:cNvGraphicFramePr>
            <a:graphicFrameLocks noChangeAspect="1"/>
          </p:cNvGraphicFramePr>
          <p:nvPr/>
        </p:nvGraphicFramePr>
        <p:xfrm>
          <a:off x="0" y="0"/>
          <a:ext cx="9144000" cy="1082675"/>
        </p:xfrm>
        <a:graphic>
          <a:graphicData uri="http://schemas.openxmlformats.org/presentationml/2006/ole">
            <p:oleObj spid="_x0000_s154626" name="Image" r:id="rId3" imgW="3115854" imgH="362529" progId="">
              <p:embed/>
            </p:oleObj>
          </a:graphicData>
        </a:graphic>
      </p:graphicFrame>
      <p:sp>
        <p:nvSpPr>
          <p:cNvPr id="6" name="Rectangle 35"/>
          <p:cNvSpPr>
            <a:spLocks noChangeArrowheads="1"/>
          </p:cNvSpPr>
          <p:nvPr/>
        </p:nvSpPr>
        <p:spPr bwMode="gray">
          <a:xfrm>
            <a:off x="0" y="4763"/>
            <a:ext cx="914400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th-TH" sz="180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  <a:endParaRPr lang="th-TH" noProof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8" name="ตัวแทนหมายเลขภาพนิ่ง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38C809F-ABF1-4318-B68E-F1197BFA8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3"/>
          <p:cNvGraphicFramePr>
            <a:graphicFrameLocks noChangeAspect="1"/>
          </p:cNvGraphicFramePr>
          <p:nvPr/>
        </p:nvGraphicFramePr>
        <p:xfrm>
          <a:off x="0" y="0"/>
          <a:ext cx="9144000" cy="1082675"/>
        </p:xfrm>
        <a:graphic>
          <a:graphicData uri="http://schemas.openxmlformats.org/presentationml/2006/ole">
            <p:oleObj spid="_x0000_s155650" name="Image" r:id="rId3" imgW="3115854" imgH="362529" progId="">
              <p:embed/>
            </p:oleObj>
          </a:graphicData>
        </a:graphic>
      </p:graphicFrame>
      <p:sp>
        <p:nvSpPr>
          <p:cNvPr id="5" name="Rectangle 35"/>
          <p:cNvSpPr>
            <a:spLocks noChangeArrowheads="1"/>
          </p:cNvSpPr>
          <p:nvPr/>
        </p:nvSpPr>
        <p:spPr bwMode="gray">
          <a:xfrm>
            <a:off x="0" y="4763"/>
            <a:ext cx="914400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th-TH" sz="180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94B301A-B43C-4E64-8BF5-4DFEE3E64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3"/>
          <p:cNvGraphicFramePr>
            <a:graphicFrameLocks noChangeAspect="1"/>
          </p:cNvGraphicFramePr>
          <p:nvPr/>
        </p:nvGraphicFramePr>
        <p:xfrm>
          <a:off x="0" y="0"/>
          <a:ext cx="9144000" cy="1082675"/>
        </p:xfrm>
        <a:graphic>
          <a:graphicData uri="http://schemas.openxmlformats.org/presentationml/2006/ole">
            <p:oleObj spid="_x0000_s156674" name="Image" r:id="rId3" imgW="3115854" imgH="362529" progId="">
              <p:embed/>
            </p:oleObj>
          </a:graphicData>
        </a:graphic>
      </p:graphicFrame>
      <p:sp>
        <p:nvSpPr>
          <p:cNvPr id="5" name="Rectangle 35"/>
          <p:cNvSpPr>
            <a:spLocks noChangeArrowheads="1"/>
          </p:cNvSpPr>
          <p:nvPr/>
        </p:nvSpPr>
        <p:spPr bwMode="gray">
          <a:xfrm>
            <a:off x="0" y="4763"/>
            <a:ext cx="914400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th-TH" sz="180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743700" y="395288"/>
            <a:ext cx="2095500" cy="6005512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395288"/>
            <a:ext cx="6134100" cy="6005512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1541B06-A177-42C2-87E9-63E1EED8D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3"/>
          <p:cNvGraphicFramePr>
            <a:graphicFrameLocks noChangeAspect="1"/>
          </p:cNvGraphicFramePr>
          <p:nvPr/>
        </p:nvGraphicFramePr>
        <p:xfrm>
          <a:off x="0" y="0"/>
          <a:ext cx="9144000" cy="1082675"/>
        </p:xfrm>
        <a:graphic>
          <a:graphicData uri="http://schemas.openxmlformats.org/presentationml/2006/ole">
            <p:oleObj spid="_x0000_s157698" name="Image" r:id="rId3" imgW="3115854" imgH="362529" progId="">
              <p:embed/>
            </p:oleObj>
          </a:graphicData>
        </a:graphic>
      </p:graphicFrame>
      <p:sp>
        <p:nvSpPr>
          <p:cNvPr id="5" name="Rectangle 35"/>
          <p:cNvSpPr>
            <a:spLocks noChangeArrowheads="1"/>
          </p:cNvSpPr>
          <p:nvPr/>
        </p:nvSpPr>
        <p:spPr bwMode="gray">
          <a:xfrm>
            <a:off x="0" y="4763"/>
            <a:ext cx="914400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th-TH" sz="180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95288"/>
            <a:ext cx="8305800" cy="563562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ตาราง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382000" cy="5105400"/>
          </a:xfrm>
        </p:spPr>
        <p:txBody>
          <a:bodyPr/>
          <a:lstStyle/>
          <a:p>
            <a:pPr lvl="0"/>
            <a:r>
              <a:rPr lang="th-TH" noProof="0" smtClean="0"/>
              <a:t>คลิกไอคอนเพื่อเพิ่มตาราง</a:t>
            </a:r>
            <a:endParaRPr lang="th-TH" noProof="0"/>
          </a:p>
        </p:txBody>
      </p:sp>
      <p:sp>
        <p:nvSpPr>
          <p:cNvPr id="6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86CA624-C596-4ABF-B5FB-F70318520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0" name="Rectangle 114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7" name="Rectangle 84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8" name="Rectangle 85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9" name="Rectangle 113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4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5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6" name="Rectangle 80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31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6" name="Freeform 44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Freeform 50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Freeform 51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Hexagon 52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Hexagon 53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Hexagon 54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Hexagon 55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Hexagon 56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Freeform 57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Hexagon 58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Hexagon 60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Hexagon 61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Hexagon 62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Hexagon 63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Hexagon 64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Hexagon 65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Hexagon 66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Freeform 67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Freeform 68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3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Rectangle 46"/>
          <p:cNvSpPr/>
          <p:nvPr/>
        </p:nvSpPr>
        <p:spPr>
          <a:xfrm>
            <a:off x="4649788" y="-22225"/>
            <a:ext cx="35052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ectangle 49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88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688" y="1516063"/>
            <a:ext cx="2133600" cy="752475"/>
          </a:xfrm>
        </p:spPr>
        <p:txBody>
          <a:bodyPr anchor="b"/>
          <a:lstStyle>
            <a:lvl1pPr algn="l">
              <a:defRPr sz="24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79E6A47-6090-4AE1-B0B5-575A68732A6E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838" y="5719763"/>
            <a:ext cx="2830512" cy="365125"/>
          </a:xfrm>
        </p:spPr>
        <p:txBody>
          <a:bodyPr>
            <a:normAutofit/>
          </a:bodyPr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788" y="5719763"/>
            <a:ext cx="642937" cy="365125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EC0C65-862B-4980-88C6-9BA090BFB43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20E0FC7-DBA2-40A8-8808-43474F918774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6FC0526-214B-49F4-8326-E0CCF41FEB4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94E473E-44C7-4A34-9457-4BFB9E785345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14FCD8B-7FAB-4F1C-9081-AF79B5D82FD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8EB29BE-76B4-46FA-9D3A-6643D430E341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160CFC9-6380-41E9-91C0-0FC79E5445D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003AC12-95CD-42C6-A3F6-52AEAA7AAC43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0847FF6-B5DB-4B5E-9AC5-0BC07FA7684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3936409-8B5B-4F4F-A4CE-A544B2DFA404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747A6B2-9670-43E9-B3C3-CFC4E3E79ED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61896-74A0-46D4-8376-E40339DA120C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5EB79-8F9B-4F26-9B33-C719578A2E9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FDB83CF-EA38-4135-BA21-6E6F6A3B778E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77F95B1-A978-4EA7-9E42-D0F146A001A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1" name="Rectangle 83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8" name="Rectangle 80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9" name="Rectangle 81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0" name="Rectangle 82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5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6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7" name="Rectangle 79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7" name="Freeform 4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Freeform 4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Freeform 5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Hexagon 5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Hexagon 5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Hexagon 5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Hexagon 5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Hexagon 5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Freeform 58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Hexagon 61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Hexagon 62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Hexagon 63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Hexagon 64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Hexagon 65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Hexagon 66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Hexagon 67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Hexagon 68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Freeform 69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Freeform 70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4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ectangle 56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57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ectangle 60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9DC1EDD-2229-4AAA-871F-A5D310281587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532662D-301F-41B0-BB77-10A6763F499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1" name="Rectangle 86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8" name="Rectangle 83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9" name="Rectangle 84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0" name="Rectangle 85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5" name="Rectangle 80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6" name="Rectangle 81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7" name="Rectangle 82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77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Rectangle 78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" name="Rectangle 79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7" name="Freeform 4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Freeform 4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Freeform 4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Freeform 4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Freeform 4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Hexagon 5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Hexagon 5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Hexagon 59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Hexagon 60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Hexagon 61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Freeform 62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Hexagon 63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Hexagon 64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Hexagon 65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Hexagon 66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Hexagon 67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Hexagon 68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Hexagon 69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Hexagon 70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Hexagon 71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Freeform 72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Freeform 73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4" name="Rectangle 9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ectangle 10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101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ectangle 104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F8EBE89-9307-467F-B24D-4DCC01DE4060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1477CD5-E749-49E3-97A3-EBC7003B1D1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E3B8E7F-4F8E-44B2-A155-097AE7C8579F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86CC36A-9C29-4597-AEA4-002B9522E8E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6990D33C-9109-49C6-BE15-60090299D535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E5B5D37C-44AE-48E9-8C50-9890AD13038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7681B-F39A-40FB-AEA8-04B78796C71C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E39BD-A347-438C-A29A-911E8E421C8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76B81-56B4-453B-8E7D-9192138ACD9C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E52EA-E3B2-4BDE-83EC-40A10F6F7AD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601DF-27D2-4C69-8BCA-9ED7D60F0D35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9B111-900E-469C-A2B7-DFAE8AC56FE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356EA-0D56-48B4-A87D-4D98BE2F2AA4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8EE15-043B-4D41-8B61-DCF6AE7073D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C5E16-9B26-4A80-9934-784451EABD11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8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D3626-0EA6-4BF0-B00B-C0780322B4A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F2F73-F92A-4EA3-8B2E-1FC8E401DA88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60C3C-5DD0-4F5B-9FB3-319FFF42D7A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DBFBA-1813-49D6-989E-AE3AD8DF142D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4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92821-4838-408E-83A1-34878312A0A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A9FB6-DC82-41E1-87F0-48A7BC45439C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3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77EE0-63ED-4002-9C71-ADBCC016B3F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798F4-33C8-4648-AD5C-C73C8FD74D29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49F81-A5A6-41CE-8C99-A46F99AFB2D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76654-3EED-44AA-9723-E99159DE7C3A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996EB-9172-4EF0-B15A-77426EAD1CF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E2E5E-EFEB-48B9-A2DA-B8CEBBA2F316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86900-00E7-405C-A937-CB872C6D7F0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4A653-CE53-429F-9A93-D209FDD260A4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15C95-1E2E-4590-88DE-4E8CFD5BE12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99E2C-E4BF-4579-812E-DB12A3C1F739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2ABB9-CD2E-4E6C-A054-6F0A3E04B1D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74996-4303-43CB-A895-1C29B3E1D11F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EFDFA-F173-4514-A45B-91FA91D7706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171FC-5333-4A91-A1BA-3E382A2EAD12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27B08-1B19-4525-B25A-E1FA667ED88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7AD1D-9BD7-4172-990F-06A1E8CD3C3E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CD709-D507-4507-8F70-AB3D8ED8490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2E69E-F423-4B9C-956E-2589C98DB2D2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78024-5DA7-4406-A3D3-0D0C8B73D64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7157D-6623-4AF5-8301-16DAD572DF73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8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6AA3A-E9D0-46A7-B78E-9D710FFE2A6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93667-EBA8-4C53-818E-36F75E0F4F89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4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35133-8D2C-4E57-AD27-ABABDF629AE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18117-5E7E-470D-BEEF-ADA7700C80F0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3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64B61-00E4-4C83-840E-D0C8EE55537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55834-5686-4B73-A88C-81E4E164472F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BAAF1-AFF3-4B07-A900-35525331D7D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D214A-AE15-4E4D-9141-4C2F4B37478E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E30F6-61CB-4BD2-86FA-E0E6040A3AA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69C09-FC02-4BEE-86C1-018D3452B459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255EA-166F-42E1-9BDE-20DBA860A26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7F9C9-85BA-4435-9A41-AB8173F29CE9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ED572-5DA1-4556-9DB4-F3A3D9785FE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0D9CF-A680-4196-B893-D96968C41F8F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70DDA-6A53-4C8C-92B0-FD19808E8D2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E34A0-6A40-4A99-B8CE-30088D45FA17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DCB2D-1025-4A3C-9B21-15F5DF288D7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AE3D8-AC7E-4BAF-B2F6-803CBA58EE4C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F93FF-9763-49C5-A086-D01B2DB5209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73241-1301-45AD-9234-E7B10B81D13D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65A41-8C5F-420F-B8F6-17FE3528CD5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vmlDrawing" Target="../drawings/vmlDrawing1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5603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560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D07862-8AA0-4E34-980B-078F550782AF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44C4E6-F4C2-438C-AD0A-C3F1FB64B4A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2560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895" r:id="rId2"/>
    <p:sldLayoutId id="2147483923" r:id="rId3"/>
    <p:sldLayoutId id="2147483896" r:id="rId4"/>
    <p:sldLayoutId id="2147483897" r:id="rId5"/>
    <p:sldLayoutId id="2147483898" r:id="rId6"/>
    <p:sldLayoutId id="2147483924" r:id="rId7"/>
    <p:sldLayoutId id="2147483925" r:id="rId8"/>
    <p:sldLayoutId id="2147483926" r:id="rId9"/>
    <p:sldLayoutId id="2147483899" r:id="rId10"/>
    <p:sldLayoutId id="21474839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  <a:cs typeface="KodchiangUPC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  <a:cs typeface="KodchiangUPC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  <a:cs typeface="KodchiangUPC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  <a:cs typeface="KodchiangUPC" pitchFamily="18" charset="-34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3"/>
          <p:cNvGraphicFramePr>
            <a:graphicFrameLocks noChangeAspect="1"/>
          </p:cNvGraphicFramePr>
          <p:nvPr/>
        </p:nvGraphicFramePr>
        <p:xfrm>
          <a:off x="0" y="0"/>
          <a:ext cx="9144000" cy="1082675"/>
        </p:xfrm>
        <a:graphic>
          <a:graphicData uri="http://schemas.openxmlformats.org/presentationml/2006/ole">
            <p:oleObj spid="_x0000_s1026" name="Image" r:id="rId16" imgW="3115854" imgH="362529" progId="">
              <p:embed/>
            </p:oleObj>
          </a:graphicData>
        </a:graphic>
      </p:graphicFrame>
      <p:sp>
        <p:nvSpPr>
          <p:cNvPr id="1059" name="Rectangle 35"/>
          <p:cNvSpPr>
            <a:spLocks noChangeArrowheads="1"/>
          </p:cNvSpPr>
          <p:nvPr/>
        </p:nvSpPr>
        <p:spPr bwMode="gray">
          <a:xfrm>
            <a:off x="0" y="4763"/>
            <a:ext cx="914400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th-TH" sz="180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38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48400" y="6477000"/>
            <a:ext cx="2667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473825"/>
            <a:ext cx="6096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EC47C05-90EC-4CC3-B2F0-3CE07CE0A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395288"/>
            <a:ext cx="83058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j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chemeClr val="tx1"/>
          </a:solidFill>
          <a:latin typeface="+mj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F35F"/>
            </a:gs>
            <a:gs pos="62000">
              <a:srgbClr val="92BE3F"/>
            </a:gs>
            <a:gs pos="100000">
              <a:srgbClr val="80A33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41"/>
          <p:cNvGrpSpPr>
            <a:grpSpLocks/>
          </p:cNvGrpSpPr>
          <p:nvPr/>
        </p:nvGrpSpPr>
        <p:grpSpPr bwMode="auto">
          <a:xfrm>
            <a:off x="-304800" y="0"/>
            <a:ext cx="9932988" cy="6858000"/>
            <a:chOff x="-382404" y="0"/>
            <a:chExt cx="9932332" cy="6858000"/>
          </a:xfrm>
        </p:grpSpPr>
        <p:grpSp>
          <p:nvGrpSpPr>
            <p:cNvPr id="2663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665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665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666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375"/>
            <a:ext cx="82296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0888" y="-22225"/>
            <a:ext cx="3679825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630" name="Title Placeholder 1"/>
          <p:cNvSpPr>
            <a:spLocks noGrp="1"/>
          </p:cNvSpPr>
          <p:nvPr>
            <p:ph type="title"/>
          </p:nvPr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  <a:endParaRPr lang="en-US" smtClean="0"/>
          </a:p>
        </p:txBody>
      </p:sp>
      <p:sp>
        <p:nvSpPr>
          <p:cNvPr id="266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42988" y="2324100"/>
            <a:ext cx="677703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575" y="2238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EFEF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99043B-2DC9-40A8-86C6-4E690F93247D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850" y="5851525"/>
            <a:ext cx="350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788" y="223838"/>
            <a:ext cx="1331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EFEF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7EA588-07DD-4ECD-BA7F-6D4DB0A81FE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  <a:cs typeface="DilleniaUPC" pitchFamily="18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  <a:cs typeface="DilleniaUPC" pitchFamily="18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  <a:cs typeface="DilleniaUPC" pitchFamily="18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  <a:cs typeface="DilleniaUPC" pitchFamily="18" charset="-34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27651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E42166-BC20-420D-8B6B-9D2FD169FD45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EB9C04-927C-4838-B38E-55957CB7E72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28675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DF9E5F-DFFF-4110-9ECF-0D3DA4960D6B}" type="datetimeFigureOut">
              <a:rPr lang="th-TH"/>
              <a:pPr>
                <a:defRPr/>
              </a:pPr>
              <a:t>15/11/59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57BFF9-D484-49DB-A06B-0CB1218E4FB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8313" y="476250"/>
            <a:ext cx="8351837" cy="5761062"/>
          </a:xfr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>
                <a:alpha val="73000"/>
              </a:schemeClr>
            </a:solidFill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การประชุมร่วมระหว่าง </a:t>
            </a:r>
            <a:r>
              <a:rPr lang="th-TH" b="1" dirty="0" err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มทร.</a:t>
            </a:r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อีสาน ชุมชน และ </a:t>
            </a:r>
            <a:r>
              <a:rPr lang="th-TH" b="1" dirty="0" err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อบต.คอ</a:t>
            </a:r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โค</a:t>
            </a:r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โครงการ</a:t>
            </a:r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พัฒนาศักยภาพเครือข่ายหมู่บ้านราชมงคล</a:t>
            </a:r>
            <a:b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แบบมีส่วนร่วม บ้านดงมัน ตำบลคอโค </a:t>
            </a:r>
            <a:b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จังหวัดสุรินทร์ </a:t>
            </a:r>
            <a:b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ประจำปีงบประมาณ พ.ศ.</a:t>
            </a:r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๒๕๖๐</a:t>
            </a:r>
            <a:b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วันที่ ๑๕  พฤศจิกายน  ๒๕๕๙</a:t>
            </a:r>
            <a:b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ณ ศูนย์สาธิตการตลาด</a:t>
            </a:r>
            <a:r>
              <a:rPr lang="th-TH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บ้านดงมัน</a:t>
            </a:r>
            <a:endParaRPr lang="th-TH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ชื่อเรื่อง 1"/>
          <p:cNvSpPr>
            <a:spLocks noGrp="1"/>
          </p:cNvSpPr>
          <p:nvPr>
            <p:ph type="title"/>
          </p:nvPr>
        </p:nvSpPr>
        <p:spPr>
          <a:xfrm>
            <a:off x="1643063" y="214313"/>
            <a:ext cx="5786437" cy="1000125"/>
          </a:xfrm>
        </p:spPr>
        <p:txBody>
          <a:bodyPr/>
          <a:lstStyle/>
          <a:p>
            <a:pPr eaLnBrk="1" hangingPunct="1"/>
            <a:r>
              <a:rPr lang="th-TH" b="1" smtClean="0">
                <a:latin typeface="TH SarabunPSK" pitchFamily="34" charset="-34"/>
                <a:cs typeface="TH SarabunPSK" pitchFamily="34" charset="-34"/>
              </a:rPr>
              <a:t>คณะกรรมการดำเนินงาน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313" y="6257925"/>
            <a:ext cx="2214562" cy="4619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อ.ดร.สุภาวดี  ชอบเสร็จ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5563" y="6237288"/>
            <a:ext cx="1909762" cy="4619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อ.ดลใจ ลี้ตระกูล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0438" y="6240463"/>
            <a:ext cx="2071687" cy="4619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อ.วนิดา ฉลาดรอบ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73913" y="6272213"/>
            <a:ext cx="1909762" cy="4603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อ.วิภา</a:t>
            </a:r>
            <a:r>
              <a:rPr lang="th-TH" sz="2400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วรรณ</a:t>
            </a:r>
            <a:r>
              <a:rPr lang="th-TH" sz="24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สุขสมัย</a:t>
            </a:r>
          </a:p>
        </p:txBody>
      </p:sp>
      <p:pic>
        <p:nvPicPr>
          <p:cNvPr id="56327" name="รูปภาพ 7" descr="12633657_801981153278952_9126925166238697526_o.jpg"/>
          <p:cNvPicPr>
            <a:picLocks noChangeAspect="1"/>
          </p:cNvPicPr>
          <p:nvPr/>
        </p:nvPicPr>
        <p:blipFill>
          <a:blip r:embed="rId2" cstate="print"/>
          <a:srcRect l="23436" r="23438" b="23958"/>
          <a:stretch>
            <a:fillRect/>
          </a:stretch>
        </p:blipFill>
        <p:spPr bwMode="auto">
          <a:xfrm>
            <a:off x="0" y="873125"/>
            <a:ext cx="2428875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รูปภาพ 8" descr="12633572_801976269946107_4919191806161715028_o.jpg"/>
          <p:cNvPicPr>
            <a:picLocks noChangeAspect="1"/>
          </p:cNvPicPr>
          <p:nvPr/>
        </p:nvPicPr>
        <p:blipFill>
          <a:blip r:embed="rId3" cstate="print"/>
          <a:srcRect l="23438" r="26563" b="23958"/>
          <a:stretch>
            <a:fillRect/>
          </a:stretch>
        </p:blipFill>
        <p:spPr bwMode="auto">
          <a:xfrm>
            <a:off x="2428875" y="873125"/>
            <a:ext cx="2286000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9" name="รูปภาพ 9" descr="886815_801980706612330_1421847424890325454_o.jpg"/>
          <p:cNvPicPr>
            <a:picLocks noChangeAspect="1"/>
          </p:cNvPicPr>
          <p:nvPr/>
        </p:nvPicPr>
        <p:blipFill>
          <a:blip r:embed="rId4" cstate="print"/>
          <a:srcRect l="26563" r="20313" b="23958"/>
          <a:stretch>
            <a:fillRect/>
          </a:stretch>
        </p:blipFill>
        <p:spPr bwMode="auto">
          <a:xfrm>
            <a:off x="4714875" y="873125"/>
            <a:ext cx="2428875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0" name="รูปภาพ 10" descr="12593836_801974999946234_1122893850249415964_o.jpg"/>
          <p:cNvPicPr>
            <a:picLocks noChangeAspect="1"/>
          </p:cNvPicPr>
          <p:nvPr/>
        </p:nvPicPr>
        <p:blipFill>
          <a:blip r:embed="rId5" cstate="print"/>
          <a:srcRect l="31252" r="24998" b="23958"/>
          <a:stretch>
            <a:fillRect/>
          </a:stretch>
        </p:blipFill>
        <p:spPr bwMode="auto">
          <a:xfrm>
            <a:off x="7143750" y="873125"/>
            <a:ext cx="2000250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14500" y="5445125"/>
            <a:ext cx="6357938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1) 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อบรมให้ความรู้เทคนิคการป้องกันโรคและแมลงในผักอินทรีย์</a:t>
            </a: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800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2800" dirty="0" smtClean="0">
                <a:latin typeface="TH SarabunPSK" pitchFamily="34" charset="-34"/>
                <a:cs typeface="TH SarabunPSK" pitchFamily="34" charset="-34"/>
              </a:rPr>
            </a:br>
            <a:r>
              <a:rPr lang="en-US" sz="2800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)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 อบรมให้ความรู้ระบบประหยัดน้ำเพื่อลดต้นทุน</a:t>
            </a:r>
          </a:p>
        </p:txBody>
      </p:sp>
      <p:pic>
        <p:nvPicPr>
          <p:cNvPr id="57347" name="ตัวยึดเนื้อหา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1518" b="3796"/>
          <a:stretch>
            <a:fillRect/>
          </a:stretch>
        </p:blipFill>
        <p:spPr>
          <a:xfrm>
            <a:off x="0" y="1143000"/>
            <a:ext cx="4429125" cy="4071938"/>
          </a:xfrm>
        </p:spPr>
      </p:pic>
      <p:sp>
        <p:nvSpPr>
          <p:cNvPr id="57348" name="TextBox 5"/>
          <p:cNvSpPr txBox="1">
            <a:spLocks noChangeArrowheads="1"/>
          </p:cNvSpPr>
          <p:nvPr/>
        </p:nvSpPr>
        <p:spPr bwMode="auto">
          <a:xfrm>
            <a:off x="2143125" y="142875"/>
            <a:ext cx="52149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44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ปีที่ </a:t>
            </a:r>
            <a:r>
              <a:rPr lang="en-US" sz="44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44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พ.ศ. </a:t>
            </a:r>
            <a:r>
              <a:rPr lang="en-US" sz="44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2557</a:t>
            </a:r>
            <a:endParaRPr lang="th-TH" sz="4400" b="1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7349" name="รูปภาพ 7" descr="12.jpg"/>
          <p:cNvPicPr>
            <a:picLocks noChangeAspect="1"/>
          </p:cNvPicPr>
          <p:nvPr/>
        </p:nvPicPr>
        <p:blipFill>
          <a:blip r:embed="rId3" cstate="print"/>
          <a:srcRect l="2632" r="3947"/>
          <a:stretch>
            <a:fillRect/>
          </a:stretch>
        </p:blipFill>
        <p:spPr bwMode="auto">
          <a:xfrm>
            <a:off x="4071938" y="1143000"/>
            <a:ext cx="5072062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รูปภาพ 7" descr="4.jpg"/>
          <p:cNvPicPr>
            <a:picLocks noChangeAspect="1"/>
          </p:cNvPicPr>
          <p:nvPr/>
        </p:nvPicPr>
        <p:blipFill>
          <a:blip r:embed="rId2" cstate="print"/>
          <a:srcRect b="5455"/>
          <a:stretch>
            <a:fillRect/>
          </a:stretch>
        </p:blipFill>
        <p:spPr bwMode="auto">
          <a:xfrm>
            <a:off x="0" y="3143250"/>
            <a:ext cx="52387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รูปภาพ 9" descr="10.jpg"/>
          <p:cNvPicPr>
            <a:picLocks noChangeAspect="1"/>
          </p:cNvPicPr>
          <p:nvPr/>
        </p:nvPicPr>
        <p:blipFill>
          <a:blip r:embed="rId3" cstate="print"/>
          <a:srcRect l="8450" r="8450"/>
          <a:stretch>
            <a:fillRect/>
          </a:stretch>
        </p:blipFill>
        <p:spPr bwMode="auto">
          <a:xfrm>
            <a:off x="4929188" y="3054350"/>
            <a:ext cx="4214812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รูปภาพ 11" descr="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375" y="0"/>
            <a:ext cx="4238625" cy="317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61925" y="1357313"/>
            <a:ext cx="4552950" cy="5238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3)</a:t>
            </a:r>
            <a:r>
              <a:rPr lang="th-TH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อบรมเชิงปฏิบัติการฝึกวางระบบประหยัดน้ำ</a:t>
            </a:r>
          </a:p>
        </p:txBody>
      </p:sp>
      <p:sp>
        <p:nvSpPr>
          <p:cNvPr id="58374" name="TextBox 13"/>
          <p:cNvSpPr txBox="1">
            <a:spLocks noChangeArrowheads="1"/>
          </p:cNvSpPr>
          <p:nvPr/>
        </p:nvSpPr>
        <p:spPr bwMode="auto">
          <a:xfrm>
            <a:off x="428625" y="444500"/>
            <a:ext cx="41433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44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ปีที่ </a:t>
            </a:r>
            <a:r>
              <a:rPr lang="en-US" sz="44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44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พ.ศ. </a:t>
            </a:r>
            <a:r>
              <a:rPr lang="en-US" sz="44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2557</a:t>
            </a:r>
            <a:endParaRPr lang="th-TH" sz="4400" b="1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50"/>
          </a:xfrm>
        </p:spPr>
        <p:txBody>
          <a:bodyPr/>
          <a:lstStyle/>
          <a:p>
            <a:pPr eaLnBrk="1" hangingPunct="1"/>
            <a:r>
              <a:rPr lang="th-TH" b="1" smtClean="0">
                <a:latin typeface="TH SarabunPSK" pitchFamily="34" charset="-34"/>
                <a:cs typeface="TH SarabunPSK" pitchFamily="34" charset="-34"/>
              </a:rPr>
              <a:t>ปีที่ </a:t>
            </a:r>
            <a:r>
              <a:rPr lang="en-US" b="1" smtClean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พ.ศ. </a:t>
            </a:r>
            <a:r>
              <a:rPr lang="en-US" b="1" smtClean="0">
                <a:latin typeface="TH SarabunPSK" pitchFamily="34" charset="-34"/>
                <a:cs typeface="TH SarabunPSK" pitchFamily="34" charset="-34"/>
              </a:rPr>
              <a:t>2558 </a:t>
            </a:r>
            <a:r>
              <a:rPr lang="th-TH" b="1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smtClean="0">
                <a:latin typeface="TH SarabunPSK" pitchFamily="34" charset="-34"/>
                <a:cs typeface="TH SarabunPSK" pitchFamily="34" charset="-34"/>
              </a:rPr>
            </a:br>
            <a:r>
              <a:rPr lang="th-TH" sz="3100" smtClean="0">
                <a:latin typeface="TH SarabunPSK" pitchFamily="34" charset="-34"/>
                <a:cs typeface="TH SarabunPSK" pitchFamily="34" charset="-34"/>
              </a:rPr>
              <a:t>ดูงานผู้ประสบความสำเร็จ ณ กลุ่มปลูกผักปลอดสารพิษ อ.ซำสูง จ.ขอนแก่น </a:t>
            </a:r>
            <a:endParaRPr lang="th-TH" sz="3100" b="1" smtClean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9395" name="รูปภาพ 3" descr="11270689_923747877670988_607317499264978282_o.jpg"/>
          <p:cNvPicPr>
            <a:picLocks noChangeAspect="1"/>
          </p:cNvPicPr>
          <p:nvPr/>
        </p:nvPicPr>
        <p:blipFill>
          <a:blip r:embed="rId2" cstate="print"/>
          <a:srcRect l="12903" r="22581"/>
          <a:stretch>
            <a:fillRect/>
          </a:stretch>
        </p:blipFill>
        <p:spPr bwMode="auto">
          <a:xfrm>
            <a:off x="0" y="2000250"/>
            <a:ext cx="42862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รูปภาพ 4" descr="11426492_923747727671003_1618811449245533281_o.jpg"/>
          <p:cNvPicPr>
            <a:picLocks noChangeAspect="1"/>
          </p:cNvPicPr>
          <p:nvPr/>
        </p:nvPicPr>
        <p:blipFill>
          <a:blip r:embed="rId3" cstate="print"/>
          <a:srcRect l="5409" r="16707" b="-1923"/>
          <a:stretch>
            <a:fillRect/>
          </a:stretch>
        </p:blipFill>
        <p:spPr bwMode="auto">
          <a:xfrm>
            <a:off x="4000500" y="2000250"/>
            <a:ext cx="51435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543925" cy="17970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ปีที่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3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พ.ศ.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2559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 เมื่อวันที่ </a:t>
            </a:r>
            <a:r>
              <a:rPr lang="en-US" sz="3200" dirty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กรกฎาคม </a:t>
            </a:r>
            <a:r>
              <a:rPr lang="en-US" sz="3200" dirty="0">
                <a:latin typeface="TH SarabunPSK" pitchFamily="34" charset="-34"/>
                <a:cs typeface="TH SarabunPSK" pitchFamily="34" charset="-34"/>
              </a:rPr>
              <a:t>2559 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100" dirty="0" smtClean="0">
                <a:latin typeface="TH SarabunPSK" pitchFamily="34" charset="-34"/>
                <a:cs typeface="TH SarabunPSK" pitchFamily="34" charset="-34"/>
              </a:rPr>
              <a:t>ให้</a:t>
            </a:r>
            <a:r>
              <a:rPr lang="th-TH" sz="3100" dirty="0">
                <a:latin typeface="TH SarabunPSK" pitchFamily="34" charset="-34"/>
                <a:cs typeface="TH SarabunPSK" pitchFamily="34" charset="-34"/>
              </a:rPr>
              <a:t>ความรู้เรื่องความเชื่อมโยงแนวทางเศรษฐกิจพอเพียงกับการบันทึกบัญชีรายรับ</a:t>
            </a:r>
            <a:r>
              <a:rPr lang="en-US" sz="3100" dirty="0"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3100" dirty="0">
                <a:latin typeface="TH SarabunPSK" pitchFamily="34" charset="-34"/>
                <a:cs typeface="TH SarabunPSK" pitchFamily="34" charset="-34"/>
              </a:rPr>
              <a:t>รายจ่าย เพื่อจัดทำบัญชีต้นทุนการประกอบอาชีพปลูกผักปลอดสารพิษ </a:t>
            </a:r>
            <a:endParaRPr lang="th-TH" sz="31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0419" name="รูปภาพ 5" descr="13592378_1134792896566484_5690024531771366030_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2500313"/>
            <a:ext cx="442912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รูปภาพ 6" descr="13516389_1134792696566504_2901359714987469211_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00313"/>
            <a:ext cx="44767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500063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นักศึกษาสาขาวิชาการ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บัญชีร่วม</a:t>
            </a:r>
            <a:r>
              <a:rPr lang="th-TH" sz="2800" b="1" dirty="0" err="1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การกับการเรียนการสอนวิชาการวางแผนและควบคุมโดยงบประมาณ โดยให้นักศึกษาได้ร่วมสัมภาษณ์และเก็บข้อมูล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พื้นฐาน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43" name="รูปภาพ 3" descr="13439154_1134792166566557_4834103902548051443_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2214563"/>
            <a:ext cx="4357687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รูปภาพ 4" descr="13516569_1134792859899821_1585820471880993453_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214563"/>
            <a:ext cx="4357687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อาจารย์ให้คำปรึกษาแนะนำกับนักศึกษาในการเก็บข้อมูล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2467" name="รูปภาพ 5" descr="13494803_1134792449899862_7602200828420226699_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1643063"/>
            <a:ext cx="6334125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อาจารย์ร่วมสัมภาษณ์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3491" name="รูปภาพ 3" descr="13516360_1134792113233229_359185348847414851_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63"/>
            <a:ext cx="442912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รูปภาพ 4" descr="13590369_1134792069899900_3448822047281465968_n.jpg"/>
          <p:cNvPicPr>
            <a:picLocks noChangeAspect="1"/>
          </p:cNvPicPr>
          <p:nvPr/>
        </p:nvPicPr>
        <p:blipFill>
          <a:blip r:embed="rId3" cstate="print"/>
          <a:srcRect r="8333" b="14815"/>
          <a:stretch>
            <a:fillRect/>
          </a:stretch>
        </p:blipFill>
        <p:spPr bwMode="auto">
          <a:xfrm>
            <a:off x="4429125" y="1643063"/>
            <a:ext cx="47148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57188" y="285750"/>
            <a:ext cx="8643937" cy="178593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th-TH" sz="3100" b="1" dirty="0" smtClean="0">
                <a:latin typeface="TH SarabunPSK" pitchFamily="34" charset="-34"/>
                <a:cs typeface="TH SarabunPSK" pitchFamily="34" charset="-34"/>
              </a:rPr>
              <a:t>                นำข้อมูลจากการสัมภาษณ์สะท้อนกลับร่วมกับสมาชิกกลุ่ม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800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          </a:t>
            </a:r>
            <a:r>
              <a:rPr lang="en-US" sz="2800" dirty="0" smtClean="0">
                <a:latin typeface="TH SarabunPSK" pitchFamily="34" charset="-34"/>
                <a:cs typeface="TH SarabunPSK" pitchFamily="34" charset="-34"/>
              </a:rPr>
              <a:t>1) 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ปัญหาและอุปสรรค     </a:t>
            </a:r>
            <a:r>
              <a:rPr lang="en-US" sz="2800" dirty="0" smtClean="0">
                <a:latin typeface="TH SarabunPSK" pitchFamily="34" charset="-34"/>
                <a:cs typeface="TH SarabunPSK" pitchFamily="34" charset="-34"/>
              </a:rPr>
              <a:t>2) 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แผนพัฒนา </a:t>
            </a:r>
            <a:r>
              <a:rPr lang="en-US" sz="2800" dirty="0" smtClean="0">
                <a:latin typeface="TH SarabunPSK" pitchFamily="34" charset="-34"/>
                <a:cs typeface="TH SarabunPSK" pitchFamily="34" charset="-34"/>
              </a:rPr>
              <a:t>5 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ปี     </a:t>
            </a:r>
            <a:r>
              <a:rPr lang="en-US" sz="2800" dirty="0" smtClean="0">
                <a:latin typeface="TH SarabunPSK" pitchFamily="34" charset="-34"/>
                <a:cs typeface="TH SarabunPSK" pitchFamily="34" charset="-34"/>
              </a:rPr>
              <a:t>3) 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ความต้องการของชุมชน</a:t>
            </a:r>
            <a:endParaRPr lang="th-TH" sz="28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4515" name="รูปภาพ 3" descr="13529069_1134792383233202_2364231887143403483_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7438"/>
            <a:ext cx="442912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รูปภาพ 4" descr="13438832_1134792316566542_4016896857357905724_n.jpg"/>
          <p:cNvPicPr>
            <a:picLocks noChangeAspect="1"/>
          </p:cNvPicPr>
          <p:nvPr/>
        </p:nvPicPr>
        <p:blipFill>
          <a:blip r:embed="rId3" cstate="print"/>
          <a:srcRect t="4103"/>
          <a:stretch>
            <a:fillRect/>
          </a:stretch>
        </p:blipFill>
        <p:spPr bwMode="auto">
          <a:xfrm>
            <a:off x="4500563" y="2357438"/>
            <a:ext cx="4643437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สมาชิกรับสมุดบัญชี เพื่อนำไปบันทึกรายรับ</a:t>
            </a:r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รายจ่ายที่เกิดขึ้นจริง</a:t>
            </a:r>
            <a:br>
              <a:rPr lang="th-TH" sz="28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ในการประกอบอาชีพปลูกผักปลอดสารพิษ เพื่อนำข้อมูลมาวิเคราะห์ต้นทุนต่อไป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5539" name="ตัวยึดเนื้อหา 3" descr="13528871_1134792483233192_318426503828595504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57313" y="1643063"/>
            <a:ext cx="6605587" cy="4954587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250825" y="1628775"/>
            <a:ext cx="8642350" cy="4497388"/>
          </a:xfrm>
          <a:ln w="38100">
            <a:solidFill>
              <a:srgbClr val="CC3399"/>
            </a:solidFill>
          </a:ln>
        </p:spPr>
        <p:txBody>
          <a:bodyPr rtlCol="0">
            <a:noAutofit/>
          </a:bodyPr>
          <a:lstStyle/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th-TH" sz="4400" b="1" dirty="0" smtClean="0">
              <a:solidFill>
                <a:srgbClr val="C00000"/>
              </a:solidFill>
              <a:latin typeface="Angsana New" pitchFamily="18" charset="-34"/>
              <a:ea typeface="SimSun"/>
              <a:cs typeface="Angsana New" pitchFamily="18" charset="-34"/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th-TH" sz="4400" b="1" dirty="0" smtClean="0">
                <a:solidFill>
                  <a:srgbClr val="C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>โครงการ  ปี</a:t>
            </a:r>
            <a:r>
              <a:rPr lang="th-TH" sz="4400" b="1" dirty="0">
                <a:solidFill>
                  <a:srgbClr val="C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>ที่ </a:t>
            </a:r>
            <a:r>
              <a:rPr lang="th-TH" sz="4400" b="1" dirty="0" smtClean="0">
                <a:solidFill>
                  <a:srgbClr val="C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>๑             ศึกษาบริบทชุมชน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th-TH" sz="4400" b="1" dirty="0" smtClean="0">
                <a:solidFill>
                  <a:srgbClr val="C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>เป้าหมาย ปี</a:t>
            </a:r>
            <a:r>
              <a:rPr lang="th-TH" sz="4400" b="1" dirty="0">
                <a:solidFill>
                  <a:srgbClr val="C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>ที่ </a:t>
            </a:r>
            <a:r>
              <a:rPr lang="th-TH" sz="4400" b="1" dirty="0" smtClean="0">
                <a:solidFill>
                  <a:srgbClr val="C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>๒             การมุ่ง</a:t>
            </a:r>
            <a:r>
              <a:rPr lang="th-TH" sz="4400" b="1" dirty="0">
                <a:solidFill>
                  <a:srgbClr val="C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>สู่การพึ่งพาตนเอง </a:t>
            </a:r>
            <a:endParaRPr lang="th-TH" sz="4400" b="1" dirty="0" smtClean="0">
              <a:solidFill>
                <a:srgbClr val="C00000"/>
              </a:solidFill>
              <a:latin typeface="Angsana New" pitchFamily="18" charset="-34"/>
              <a:ea typeface="SimSun"/>
              <a:cs typeface="Angsana New" pitchFamily="18" charset="-34"/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th-TH" sz="4400" b="1" dirty="0" smtClean="0">
                <a:solidFill>
                  <a:srgbClr val="C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>เป้าหมาย ปี</a:t>
            </a:r>
            <a:r>
              <a:rPr lang="th-TH" sz="4400" b="1" dirty="0">
                <a:solidFill>
                  <a:srgbClr val="C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>ที่ ๓  </a:t>
            </a:r>
            <a:r>
              <a:rPr lang="th-TH" sz="4400" b="1" dirty="0" smtClean="0">
                <a:solidFill>
                  <a:srgbClr val="C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>           </a:t>
            </a:r>
            <a:r>
              <a:rPr lang="th-TH" sz="3600" b="1" dirty="0" smtClean="0">
                <a:solidFill>
                  <a:srgbClr val="C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>การมุ่ง</a:t>
            </a:r>
            <a:r>
              <a:rPr lang="th-TH" sz="3600" b="1" dirty="0">
                <a:solidFill>
                  <a:srgbClr val="C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>สู่การพึ่งพา</a:t>
            </a:r>
            <a:r>
              <a:rPr lang="th-TH" sz="3600" b="1" dirty="0" smtClean="0">
                <a:solidFill>
                  <a:srgbClr val="C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>กันเองอย่างเข้มแข็ง</a:t>
            </a:r>
            <a:endParaRPr lang="th-TH" sz="3200" b="1" dirty="0">
              <a:solidFill>
                <a:srgbClr val="C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8131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sz="5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เป้าหมายโครงการ</a:t>
            </a:r>
          </a:p>
        </p:txBody>
      </p:sp>
      <p:sp>
        <p:nvSpPr>
          <p:cNvPr id="4" name="ลูกศรขวาท้ายบาก 3"/>
          <p:cNvSpPr/>
          <p:nvPr/>
        </p:nvSpPr>
        <p:spPr>
          <a:xfrm>
            <a:off x="2987824" y="2565400"/>
            <a:ext cx="977900" cy="4841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6" name="ลูกศรขวาท้ายบาก 5"/>
          <p:cNvSpPr/>
          <p:nvPr/>
        </p:nvSpPr>
        <p:spPr>
          <a:xfrm>
            <a:off x="2987824" y="3429000"/>
            <a:ext cx="977900" cy="4841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7" name="ลูกศรขวาท้ายบาก 6"/>
          <p:cNvSpPr/>
          <p:nvPr/>
        </p:nvSpPr>
        <p:spPr>
          <a:xfrm>
            <a:off x="2987824" y="4221088"/>
            <a:ext cx="977900" cy="48577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428625"/>
            <a:ext cx="82296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มอบเมล็ดพันธุ์ผักคะน้า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ผักขึ้นฉ่าย ผักกวางตุ้ง ผักสลัด 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ผักชี และ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ตาข่ายกรอง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แสง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6563" name="รูปภาพ 5" descr="13511061_1134792609899846_2887784314356456288_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8813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รูปภาพ 6" descr="13512142_1134792733233167_8786678997078925131_n.jpg"/>
          <p:cNvPicPr>
            <a:picLocks noChangeAspect="1"/>
          </p:cNvPicPr>
          <p:nvPr/>
        </p:nvPicPr>
        <p:blipFill>
          <a:blip r:embed="rId3" cstate="print"/>
          <a:srcRect l="6250" t="3448"/>
          <a:stretch>
            <a:fillRect/>
          </a:stretch>
        </p:blipFill>
        <p:spPr bwMode="auto">
          <a:xfrm>
            <a:off x="4643438" y="1928813"/>
            <a:ext cx="4500562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ปัญหา อุปสรรค และแนวทางการแก้ไข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14313" y="1600200"/>
            <a:ext cx="8715375" cy="4525963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ปัญหา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ในการปลูกผักที่พบบ่อยเป็นประจำ</a:t>
            </a:r>
            <a:endParaRPr lang="en-US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หนอน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ระดับความเสียหายเล็กน้อย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-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ปานกลาง สมาชิกสามารถแก้ไขได้ด้วยตัวเอง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แมลง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ระดับ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ความเสียหายเล็กน้อย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-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ปานกลาง สมาชิกสามารถแก้ไขได้ด้วยตัวเอง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นกจิกผักทิ้ง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ระดับความเสียหายปานกลาง สมาชิกสามารถแก้ไขได้ด้วยตัวเอง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เพลี้ย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ระดับความ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เสียหาย มาก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สมาชิกไม่สามารถแก้ไขได้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เชื่อรา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ระดับความเสียหายปานกลาง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–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มาก สมาชิกสามารถแก้ไขได้ด้วยตัวเอง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บางครั้งไม่สามารถแก้ไขได้</a:t>
            </a:r>
            <a:endParaRPr lang="en-US" dirty="0" smtClean="0">
              <a:latin typeface="TH SarabunPSK" pitchFamily="34" charset="-34"/>
              <a:cs typeface="TH SarabunPSK" pitchFamily="34" charset="-34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th-TH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ตัวยึดเนื้อหา 2"/>
          <p:cNvSpPr>
            <a:spLocks noGrp="1"/>
          </p:cNvSpPr>
          <p:nvPr>
            <p:ph idx="1"/>
          </p:nvPr>
        </p:nvSpPr>
        <p:spPr>
          <a:xfrm>
            <a:off x="214313" y="714375"/>
            <a:ext cx="8715375" cy="4525963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th-TH" b="1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ปัญหาในการปลูกผักที่นานครั้งจะเกิดขึ้น</a:t>
            </a:r>
            <a:endParaRPr lang="en-US" b="1" smtClean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hangingPunct="1"/>
            <a:r>
              <a:rPr lang="th-TH" b="1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รากเน่า ใบด่าง </a:t>
            </a:r>
            <a:r>
              <a:rPr lang="th-TH" smtClean="0">
                <a:latin typeface="TH SarabunPSK" pitchFamily="34" charset="-34"/>
                <a:cs typeface="TH SarabunPSK" pitchFamily="34" charset="-34"/>
              </a:rPr>
              <a:t>ระดับความเสียหายปานกลาง </a:t>
            </a:r>
            <a:r>
              <a:rPr lang="en-US" smtClean="0">
                <a:latin typeface="TH SarabunPSK" pitchFamily="34" charset="-34"/>
                <a:cs typeface="TH SarabunPSK" pitchFamily="34" charset="-34"/>
              </a:rPr>
              <a:t>– </a:t>
            </a:r>
            <a:r>
              <a:rPr lang="th-TH" smtClean="0">
                <a:latin typeface="TH SarabunPSK" pitchFamily="34" charset="-34"/>
                <a:cs typeface="TH SarabunPSK" pitchFamily="34" charset="-34"/>
              </a:rPr>
              <a:t>ปานกลาง สมาชิกสามารถแก้ไขได้ด้วยตัวเอง</a:t>
            </a:r>
            <a:endParaRPr lang="en-US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/>
            <a:r>
              <a:rPr lang="th-TH" b="1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น้ำแล้ง </a:t>
            </a:r>
            <a:r>
              <a:rPr lang="th-TH" smtClean="0">
                <a:latin typeface="TH SarabunPSK" pitchFamily="34" charset="-34"/>
                <a:cs typeface="TH SarabunPSK" pitchFamily="34" charset="-34"/>
              </a:rPr>
              <a:t>ระดับความเสียหายมาก สมาชิกไม่สามารถแก้ไขได้</a:t>
            </a:r>
            <a:endParaRPr lang="en-US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/>
            <a:r>
              <a:rPr lang="th-TH" b="1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แมลง</a:t>
            </a:r>
            <a:r>
              <a:rPr lang="th-TH" smtClean="0">
                <a:latin typeface="TH SarabunPSK" pitchFamily="34" charset="-34"/>
                <a:cs typeface="TH SarabunPSK" pitchFamily="34" charset="-34"/>
              </a:rPr>
              <a:t> ระดับความเสียหายมาก สมาชิกสามารถแก้ไขได้ด้วยตัวเอง</a:t>
            </a:r>
            <a:endParaRPr lang="en-US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/>
            <a:r>
              <a:rPr lang="th-TH" b="1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น้ำท่วมขัง </a:t>
            </a:r>
            <a:r>
              <a:rPr lang="th-TH" smtClean="0">
                <a:latin typeface="TH SarabunPSK" pitchFamily="34" charset="-34"/>
                <a:cs typeface="TH SarabunPSK" pitchFamily="34" charset="-34"/>
              </a:rPr>
              <a:t>ระดับความเสียหายมาก สมาชิกสามารถแก้ไขได้ด้วยตัวเอง</a:t>
            </a:r>
            <a:endParaRPr lang="en-US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/>
            <a:endParaRPr lang="th-TH" smtClean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ข้อเสนอแนะ และความต้องการของชุมชน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14313" y="1857375"/>
            <a:ext cx="8715375" cy="425767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/>
              <a:t>ความต้องการสนับสนุน</a:t>
            </a:r>
            <a:r>
              <a:rPr lang="th-TH" b="1" dirty="0"/>
              <a:t> </a:t>
            </a:r>
            <a:r>
              <a:rPr lang="th-TH" dirty="0"/>
              <a:t>และการแนะนำเมล็ดพันธุ์ที่ดีมีคุณภาพ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dirty="0"/>
              <a:t>ความต้องการข้อแนะนำเกี่ยวกับวิธีการปลูกผัก การดูแลผักที่ได้ผลผลิตดี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dirty="0"/>
              <a:t>ความต้องการความรู้เทคนิคใหม่ๆ ในการปลูกผัก 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dirty="0"/>
              <a:t>ความต้องการด้านวัสดุอุปกรณ์ในการปลูกผัก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dirty="0"/>
              <a:t>ความต้องการได้รับความรู้เกี่ยวกับการปลูกผักไร้ดิน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dirty="0"/>
              <a:t>ความต้องการพื้นที่ในการจัดจำหน่ายในตลาด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dirty="0"/>
              <a:t>ความต้องการแหล่งทุน กองทุนสนับสนุน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dirty="0"/>
              <a:t>ความต้องการความรู้เรื่องพลังงานทดแทน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dirty="0"/>
              <a:t>ความต้องการความรู้เรื่อง</a:t>
            </a:r>
            <a:r>
              <a:rPr lang="th-TH" dirty="0" smtClean="0"/>
              <a:t>ประมง</a:t>
            </a:r>
            <a:endParaRPr lang="th-TH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 Ribbon 3"/>
          <p:cNvSpPr>
            <a:spLocks noGrp="1"/>
          </p:cNvSpPr>
          <p:nvPr>
            <p:ph idx="1"/>
          </p:nvPr>
        </p:nvSpPr>
        <p:spPr>
          <a:xfrm>
            <a:off x="539750" y="3357563"/>
            <a:ext cx="8229600" cy="2047875"/>
          </a:xfrm>
          <a:prstGeom prst="ribbon2">
            <a:avLst/>
          </a:prstGeom>
          <a:solidFill>
            <a:srgbClr val="00B050"/>
          </a:solidFill>
          <a:ln w="25400" cap="flat" algn="ctr">
            <a:solidFill>
              <a:srgbClr val="BBE0E3">
                <a:shade val="50000"/>
              </a:srgbClr>
            </a:solidFill>
          </a:ln>
        </p:spPr>
        <p:txBody>
          <a:bodyPr rtlCol="0" anchor="ctr">
            <a:normAutofit fontScale="92500"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h-TH" sz="9600" kern="0" dirty="0" smtClean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กิจกรรมที่ ๓</a:t>
            </a:r>
            <a:endParaRPr lang="th-TH" sz="9600" kern="0" dirty="0">
              <a:solidFill>
                <a:srgbClr val="FFFFFF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0659" name="ชื่อเรื่อง 1"/>
          <p:cNvSpPr>
            <a:spLocks noGrp="1"/>
          </p:cNvSpPr>
          <p:nvPr>
            <p:ph type="title"/>
          </p:nvPr>
        </p:nvSpPr>
        <p:spPr>
          <a:xfrm>
            <a:off x="323850" y="338138"/>
            <a:ext cx="8362950" cy="1252537"/>
          </a:xfrm>
        </p:spPr>
        <p:txBody>
          <a:bodyPr/>
          <a:lstStyle/>
          <a:p>
            <a:pPr eaLnBrk="1" hangingPunct="1"/>
            <a:r>
              <a:rPr lang="th-TH" sz="5400" b="1" dirty="0" smtClean="0">
                <a:solidFill>
                  <a:srgbClr val="000000"/>
                </a:solidFill>
                <a:latin typeface="Angsana New" pitchFamily="18" charset="-34"/>
                <a:ea typeface="SimSun" pitchFamily="2" charset="-122"/>
                <a:cs typeface="Angsana New" pitchFamily="18" charset="-34"/>
              </a:rPr>
              <a:t>กิจกรรมเทคนิคการเพาะเห็ดเพื่อเพิ่มรายได้</a:t>
            </a:r>
            <a:endParaRPr lang="th-TH" sz="5400" b="1" dirty="0" smtClean="0">
              <a:latin typeface="Angsana New" pitchFamily="18" charset="-34"/>
              <a:ea typeface="SimSun" pitchFamily="2" charset="-122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981075"/>
            <a:ext cx="3529013" cy="711200"/>
          </a:xfrm>
          <a:solidFill>
            <a:schemeClr val="tx2">
              <a:lumMod val="50000"/>
            </a:schemeClr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400" b="1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วัตถุประสงค์</a:t>
            </a:r>
            <a:endParaRPr lang="th-TH" sz="4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468313" y="1773238"/>
            <a:ext cx="8280400" cy="4968875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TH Chakra Petch" pitchFamily="2" charset="-34"/>
                <a:cs typeface="TH Chakra Petch" pitchFamily="2" charset="-34"/>
              </a:rPr>
              <a:t>1) </a:t>
            </a:r>
            <a:r>
              <a:rPr lang="th-TH" sz="4000" dirty="0" smtClean="0">
                <a:latin typeface="TH Chakra Petch" pitchFamily="2" charset="-34"/>
                <a:cs typeface="TH Chakra Petch" pitchFamily="2" charset="-34"/>
              </a:rPr>
              <a:t>เพื่อให้สมาชิกในกลุ่มได้เรียนรู้เทคนิคการเพาะเห็ดจากกลุ่มเกษตรกรที่ประสบความสำเร็จ</a:t>
            </a:r>
            <a:r>
              <a:rPr lang="en-US" sz="4000" dirty="0" smtClean="0">
                <a:latin typeface="TH Chakra Petch" pitchFamily="2" charset="-34"/>
                <a:cs typeface="TH Chakra Petch" pitchFamily="2" charset="-34"/>
              </a:rPr>
              <a:t> </a:t>
            </a:r>
          </a:p>
          <a:p>
            <a:pPr eaLnBrk="1" hangingPunct="1"/>
            <a:r>
              <a:rPr lang="en-US" sz="4000" dirty="0" smtClean="0">
                <a:latin typeface="TH Chakra Petch" pitchFamily="2" charset="-34"/>
                <a:cs typeface="TH Chakra Petch" pitchFamily="2" charset="-34"/>
              </a:rPr>
              <a:t>2) </a:t>
            </a:r>
            <a:r>
              <a:rPr lang="th-TH" sz="4000" dirty="0" smtClean="0">
                <a:latin typeface="TH Chakra Petch" pitchFamily="2" charset="-34"/>
                <a:cs typeface="TH Chakra Petch" pitchFamily="2" charset="-34"/>
              </a:rPr>
              <a:t>เพื่อให้สมาชิกในกลุ่มได้มีแนวทางในการพัฒนากลุ่มเพาะเห็ดให้มีรายได้เพิ่มขึ้นสู่การพึ่งพาตนเองตามแนวทางเศรษฐกิจพอเพียง และ </a:t>
            </a:r>
            <a:endParaRPr lang="en-US" sz="4000" dirty="0" smtClean="0">
              <a:latin typeface="TH Chakra Petch" pitchFamily="2" charset="-34"/>
              <a:cs typeface="TH Chakra Petch" pitchFamily="2" charset="-34"/>
            </a:endParaRPr>
          </a:p>
          <a:p>
            <a:pPr eaLnBrk="1" hangingPunct="1"/>
            <a:r>
              <a:rPr lang="en-US" sz="4000" dirty="0" smtClean="0">
                <a:latin typeface="TH Chakra Petch" pitchFamily="2" charset="-34"/>
                <a:cs typeface="TH Chakra Petch" pitchFamily="2" charset="-34"/>
              </a:rPr>
              <a:t>3) </a:t>
            </a:r>
            <a:r>
              <a:rPr lang="th-TH" sz="4000" dirty="0" smtClean="0">
                <a:latin typeface="TH Chakra Petch" pitchFamily="2" charset="-34"/>
                <a:cs typeface="TH Chakra Petch" pitchFamily="2" charset="-34"/>
              </a:rPr>
              <a:t>เพื่อให้สมาชิกในกลุ่มสามารถพึ่งพาตนเองได้อย่างยั่งยืน  </a:t>
            </a:r>
            <a:endParaRPr lang="en-US" sz="4000" dirty="0" smtClean="0">
              <a:latin typeface="TH Chakra Petch" pitchFamily="2" charset="-34"/>
              <a:cs typeface="TH Chakra Petch" pitchFamily="2" charset="-34"/>
            </a:endParaRPr>
          </a:p>
          <a:p>
            <a:pPr eaLnBrk="1" hangingPunct="1"/>
            <a:endParaRPr lang="th-TH" sz="4000" dirty="0" smtClean="0">
              <a:latin typeface="TH Chakra Petch" pitchFamily="2" charset="-34"/>
              <a:cs typeface="TH Chakra Petch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765175"/>
            <a:ext cx="3889375" cy="757238"/>
          </a:xfrm>
          <a:solidFill>
            <a:schemeClr val="tx2">
              <a:lumMod val="5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>
                <a:latin typeface="TH Chakra Petch" pitchFamily="2" charset="-34"/>
                <a:cs typeface="TH Chakra Petch" pitchFamily="2" charset="-34"/>
              </a:rPr>
              <a:t>วิธีการดำเนินงาน</a:t>
            </a:r>
            <a:endParaRPr lang="th-TH" b="1" dirty="0">
              <a:latin typeface="TH Chakra Petch" pitchFamily="2" charset="-34"/>
              <a:cs typeface="TH Chakra Petch" pitchFamily="2" charset="-34"/>
            </a:endParaRP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468313" y="1700213"/>
            <a:ext cx="8135937" cy="4537075"/>
          </a:xfrm>
        </p:spPr>
        <p:txBody>
          <a:bodyPr/>
          <a:lstStyle/>
          <a:p>
            <a:pPr algn="thaiDist" eaLnBrk="1" hangingPunct="1"/>
            <a:r>
              <a:rPr lang="th-TH" sz="3200" dirty="0" smtClean="0">
                <a:latin typeface="TH Chakra Petch" pitchFamily="2" charset="-34"/>
                <a:cs typeface="TH Chakra Petch" pitchFamily="2" charset="-34"/>
              </a:rPr>
              <a:t>มีการกำหนดแผนงานร่วมกันกับคณะเทคโนโลยีการจัดการที่จะพัฒนาความรู้ของสมาชิกกลุ่มซึ่งมีความต้องการเรียนรู้เพิ่มเติมจากเกษตรกรที่ประสบความสำเร็จในการเพาะเห็ดเป็นอาชีพเสริม</a:t>
            </a:r>
          </a:p>
          <a:p>
            <a:pPr algn="thaiDist" eaLnBrk="1" hangingPunct="1"/>
            <a:r>
              <a:rPr lang="th-TH" sz="3200" dirty="0" smtClean="0">
                <a:latin typeface="TH Chakra Petch" pitchFamily="2" charset="-34"/>
                <a:cs typeface="TH Chakra Petch" pitchFamily="2" charset="-34"/>
              </a:rPr>
              <a:t>ติดต่อวิทยากร สถานที่ และเตรียมอุปกรณ์ต่างๆ สำหรับวิทยากรนั้นประกอบไปด้วยวิทยากรภายนอก </a:t>
            </a:r>
            <a:r>
              <a:rPr lang="en-US" sz="3200" dirty="0" smtClean="0">
                <a:latin typeface="TH Chakra Petch" pitchFamily="2" charset="-34"/>
                <a:cs typeface="TH Chakra Petch" pitchFamily="2" charset="-34"/>
              </a:rPr>
              <a:t>1 </a:t>
            </a:r>
            <a:r>
              <a:rPr lang="th-TH" sz="3200" dirty="0" smtClean="0">
                <a:latin typeface="TH Chakra Petch" pitchFamily="2" charset="-34"/>
                <a:cs typeface="TH Chakra Petch" pitchFamily="2" charset="-34"/>
              </a:rPr>
              <a:t>ท่าน ซึ่งเป็นผู้มีความเชี่ยวชาญในด้านการเพาะเห็ดและการดูแลรักษาเห็ดสำหรับกิจการที่เป็นธุรกิจชุมชน รวมทั้งยังมีวิทยากรภาคบรรยายในหัวข้อการคำนวณต้นทุนในการแปรรูปเห็ดเพื่อออกจำหน่าย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b="1" smtClean="0"/>
              <a:t>รูปกิจกรรม</a:t>
            </a:r>
          </a:p>
        </p:txBody>
      </p:sp>
      <p:pic>
        <p:nvPicPr>
          <p:cNvPr id="4" name="Content Placeholder 3" descr="D:\tak_wichuta\ฟอร์ม ง8\ดงมัน_เห็ด\2559\รูปโครงการ\กลุ่มเห็ด 9.07.2559_309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332656"/>
            <a:ext cx="4308738" cy="6192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D:\tak_wichuta\ฟอร์ม ง8\ดงมัน_เห็ด\2559\รูปโครงการ\กลุ่มเห็ด 9.07.2559_41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32656"/>
            <a:ext cx="4032448" cy="6192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467544" y="3240359"/>
            <a:ext cx="4896544" cy="3291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491880" y="332656"/>
            <a:ext cx="5256584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788722" y="980728"/>
            <a:ext cx="7383677" cy="496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</p:nvPr>
        </p:nvGraphicFramePr>
        <p:xfrm>
          <a:off x="250825" y="188913"/>
          <a:ext cx="8568953" cy="6387391"/>
        </p:xfrm>
        <a:graphic>
          <a:graphicData uri="http://schemas.openxmlformats.org/drawingml/2006/table">
            <a:tbl>
              <a:tblPr firstRow="1" firstCol="1" bandRow="1"/>
              <a:tblGrid>
                <a:gridCol w="856897"/>
                <a:gridCol w="7712056"/>
              </a:tblGrid>
              <a:tr h="7336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SimSun"/>
                          <a:cs typeface="Angsana New" pitchFamily="18" charset="-34"/>
                        </a:rPr>
                        <a:t>ลำดับ</a:t>
                      </a:r>
                      <a:endParaRPr lang="en-US" sz="3200" dirty="0">
                        <a:effectLst/>
                        <a:latin typeface="Angsana New" pitchFamily="18" charset="-34"/>
                        <a:ea typeface="SimSu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4000" b="1" dirty="0" smtClean="0">
                          <a:effectLst/>
                          <a:latin typeface="Angsana New" pitchFamily="18" charset="-34"/>
                          <a:ea typeface="SimSun"/>
                          <a:cs typeface="Angsana New" pitchFamily="18" charset="-34"/>
                        </a:rPr>
                        <a:t>กิจกรรมกลุ่มย่อย  ปีที่  </a:t>
                      </a:r>
                      <a:r>
                        <a:rPr lang="en-US" sz="4000" b="1" dirty="0" smtClean="0">
                          <a:effectLst/>
                          <a:latin typeface="Angsana New" pitchFamily="18" charset="-34"/>
                          <a:ea typeface="SimSun"/>
                          <a:cs typeface="Angsana New" pitchFamily="18" charset="-34"/>
                        </a:rPr>
                        <a:t>3</a:t>
                      </a:r>
                      <a:r>
                        <a:rPr lang="th-TH" sz="4000" b="1" dirty="0" smtClean="0">
                          <a:effectLst/>
                          <a:latin typeface="Angsana New" pitchFamily="18" charset="-34"/>
                          <a:ea typeface="SimSun"/>
                          <a:cs typeface="Angsana New" pitchFamily="18" charset="-34"/>
                        </a:rPr>
                        <a:t> (</a:t>
                      </a:r>
                      <a:r>
                        <a:rPr lang="en-US" sz="4000" b="1" dirty="0" smtClean="0">
                          <a:effectLst/>
                          <a:latin typeface="Angsana New" pitchFamily="18" charset="-34"/>
                          <a:ea typeface="SimSun"/>
                          <a:cs typeface="Angsana New" pitchFamily="18" charset="-34"/>
                        </a:rPr>
                        <a:t>5</a:t>
                      </a:r>
                      <a:r>
                        <a:rPr lang="th-TH" sz="4000" b="1" baseline="0" dirty="0" smtClean="0">
                          <a:effectLst/>
                          <a:latin typeface="Angsana New" pitchFamily="18" charset="-34"/>
                          <a:ea typeface="SimSun"/>
                          <a:cs typeface="Angsana New" pitchFamily="18" charset="-34"/>
                        </a:rPr>
                        <a:t>กิจกรรม</a:t>
                      </a:r>
                      <a:r>
                        <a:rPr lang="th-TH" sz="4000" b="1" dirty="0" smtClean="0">
                          <a:effectLst/>
                          <a:latin typeface="Angsana New" pitchFamily="18" charset="-34"/>
                          <a:ea typeface="SimSun"/>
                          <a:cs typeface="Angsana New" pitchFamily="18" charset="-34"/>
                        </a:rPr>
                        <a:t>)</a:t>
                      </a:r>
                      <a:endParaRPr lang="en-US" sz="4000" b="1" dirty="0">
                        <a:effectLst/>
                        <a:latin typeface="Angsana New" pitchFamily="18" charset="-34"/>
                        <a:ea typeface="SimSu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3599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h-TH" sz="3200" b="1" dirty="0" smtClean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ea typeface="SimSun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SimSun"/>
                          <a:cs typeface="Angsana New" pitchFamily="18" charset="-34"/>
                        </a:rPr>
                        <a:t>1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SimSu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3600" b="0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SimSun"/>
                          <a:cs typeface="Angsana New" pitchFamily="18" charset="-34"/>
                        </a:rPr>
                        <a:t>กิจกรรมอนุรักษ์วัฒนธรรมประเพณี ภูมิปัญญาท้องถิ่น เจรียง</a:t>
                      </a:r>
                      <a:r>
                        <a:rPr lang="th-TH" sz="3600" b="0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SimSun"/>
                          <a:cs typeface="Angsana New" pitchFamily="18" charset="-34"/>
                        </a:rPr>
                        <a:t>ซันตู๊จ</a:t>
                      </a:r>
                      <a:r>
                        <a:rPr lang="th-TH" sz="3600" b="0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SimSun"/>
                          <a:cs typeface="Angsana New" pitchFamily="18" charset="-34"/>
                        </a:rPr>
                        <a:t> และเจรียง</a:t>
                      </a:r>
                      <a:r>
                        <a:rPr lang="th-TH" sz="3600" b="0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SimSun"/>
                          <a:cs typeface="Angsana New" pitchFamily="18" charset="-34"/>
                        </a:rPr>
                        <a:t>นอร</a:t>
                      </a:r>
                      <a:r>
                        <a:rPr lang="th-TH" sz="3600" b="0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SimSun"/>
                          <a:cs typeface="Angsana New" pitchFamily="18" charset="-34"/>
                        </a:rPr>
                        <a:t>แกว บ้านดงมัน จังหวัดสุรินทร์</a:t>
                      </a:r>
                      <a:endParaRPr lang="en-US" sz="3600" b="0" dirty="0">
                        <a:effectLst/>
                        <a:latin typeface="Angsana New" pitchFamily="18" charset="-34"/>
                        <a:ea typeface="SimSu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3599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h-TH" sz="3200" b="1" dirty="0" smtClean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ea typeface="SimSun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SimSun"/>
                          <a:cs typeface="Angsana New" pitchFamily="18" charset="-34"/>
                        </a:rPr>
                        <a:t>2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SimSu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600" b="0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SimSun"/>
                          <a:cs typeface="Angsana New" pitchFamily="18" charset="-34"/>
                        </a:rPr>
                        <a:t>กิจกรรมการปลูกผักปลอดสารพิษให้ประสบความสำเร็จตามแนวทางเศรษฐกิจพอเพียง</a:t>
                      </a:r>
                      <a:endParaRPr lang="en-US" sz="3600" b="0" dirty="0">
                        <a:effectLst/>
                        <a:latin typeface="Angsana New" pitchFamily="18" charset="-34"/>
                        <a:ea typeface="SimSu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6799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SimSun"/>
                          <a:cs typeface="Angsana New" pitchFamily="18" charset="-34"/>
                        </a:rPr>
                        <a:t>3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SimSu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600" b="0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SimSun"/>
                          <a:cs typeface="Angsana New" pitchFamily="18" charset="-34"/>
                        </a:rPr>
                        <a:t>กิจกรรมการเพาะเห็ดเพื่อเพิ่มรายได้</a:t>
                      </a:r>
                      <a:endParaRPr lang="en-US" sz="3600" b="0" dirty="0">
                        <a:effectLst/>
                        <a:latin typeface="Angsana New" pitchFamily="18" charset="-34"/>
                        <a:ea typeface="SimSu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3599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/>
                          <a:cs typeface="Angsana New" pitchFamily="18" charset="-34"/>
                        </a:rPr>
                        <a:t>4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600" b="0" dirty="0"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/>
                          <a:cs typeface="Angsana New" pitchFamily="18" charset="-34"/>
                        </a:rPr>
                        <a:t>กิจกรรมการพัฒนาศักยภาพศูนย์การเรียนรู้บ้านดงมัน “หลักสูตรเทคนิคการเลี้ยงไก่พื้นเมืองเพื่อเพิ่มรายได้”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893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SimSun"/>
                          <a:cs typeface="Angsana New" pitchFamily="18" charset="-34"/>
                        </a:rPr>
                        <a:t>5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SimSu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600" b="0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SimSun"/>
                          <a:cs typeface="Angsana New" pitchFamily="18" charset="-34"/>
                        </a:rPr>
                        <a:t>กิจกรรมการกระจายสินค้าเกษตรอินทรีย์หมู่บ้านราชมงคล</a:t>
                      </a:r>
                      <a:endParaRPr lang="en-US" sz="3600" b="0" dirty="0">
                        <a:effectLst/>
                        <a:latin typeface="Angsana New" pitchFamily="18" charset="-34"/>
                        <a:ea typeface="SimSu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908050"/>
            <a:ext cx="6911975" cy="792163"/>
          </a:xfrm>
          <a:solidFill>
            <a:schemeClr val="tx2">
              <a:lumMod val="5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>
                <a:latin typeface="TH Chakra Petch" pitchFamily="2" charset="-34"/>
                <a:cs typeface="TH Chakra Petch" pitchFamily="2" charset="-34"/>
              </a:rPr>
              <a:t>กระบวนการที่ทำให้เกิดการเปลี่ยนแปลงที่ดี</a:t>
            </a:r>
            <a:r>
              <a:rPr lang="th-TH" b="1" dirty="0" smtClean="0">
                <a:latin typeface="TH Chakra Petch" pitchFamily="2" charset="-34"/>
                <a:cs typeface="TH Chakra Petch" pitchFamily="2" charset="-34"/>
              </a:rPr>
              <a:t>ขึ้น</a:t>
            </a:r>
            <a:endParaRPr lang="th-TH" b="1" dirty="0">
              <a:latin typeface="TH Chakra Petch" pitchFamily="2" charset="-34"/>
              <a:cs typeface="TH Chakra Petch" pitchFamily="2" charset="-34"/>
            </a:endParaRPr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>
          <a:xfrm>
            <a:off x="468313" y="1773238"/>
            <a:ext cx="8135937" cy="4392612"/>
          </a:xfrm>
        </p:spPr>
        <p:txBody>
          <a:bodyPr/>
          <a:lstStyle/>
          <a:p>
            <a:pPr algn="thaiDist" eaLnBrk="1" hangingPunct="1"/>
            <a:r>
              <a:rPr lang="en-US" sz="3600" smtClean="0">
                <a:latin typeface="TH Chakra Petch" pitchFamily="2" charset="-34"/>
                <a:cs typeface="TH Chakra Petch" pitchFamily="2" charset="-34"/>
              </a:rPr>
              <a:t>1</a:t>
            </a:r>
            <a:r>
              <a:rPr lang="th-TH" sz="3600" smtClean="0">
                <a:latin typeface="TH Chakra Petch" pitchFamily="2" charset="-34"/>
                <a:cs typeface="TH Chakra Petch" pitchFamily="2" charset="-34"/>
              </a:rPr>
              <a:t>) ทำให้เกิดการรวมตัวของสมาชิกในกลุ่มเมื่อว่างเว้นจากอาชีพหลักคือการทำนา เพื่อมาร่วมมือกันจัดเตรียมโรงเรือน จัดเตรียมก้อนเห็ด ดูแลรักษาก้อนเห็ด และเก็บเห็ดออกจำหน่าย</a:t>
            </a:r>
            <a:endParaRPr lang="en-US" sz="3600" smtClean="0">
              <a:latin typeface="TH Chakra Petch" pitchFamily="2" charset="-34"/>
              <a:cs typeface="TH Chakra Petch" pitchFamily="2" charset="-34"/>
            </a:endParaRPr>
          </a:p>
          <a:p>
            <a:pPr algn="thaiDist" eaLnBrk="1" hangingPunct="1"/>
            <a:r>
              <a:rPr lang="en-US" sz="3600" smtClean="0">
                <a:latin typeface="TH Chakra Petch" pitchFamily="2" charset="-34"/>
                <a:cs typeface="TH Chakra Petch" pitchFamily="2" charset="-34"/>
              </a:rPr>
              <a:t>2) </a:t>
            </a:r>
            <a:r>
              <a:rPr lang="th-TH" sz="3600" smtClean="0">
                <a:latin typeface="TH Chakra Petch" pitchFamily="2" charset="-34"/>
                <a:cs typeface="TH Chakra Petch" pitchFamily="2" charset="-34"/>
              </a:rPr>
              <a:t>ทำให้สมาชิกในกลุ่มมีรายได้เพิ่มขึ้น</a:t>
            </a:r>
            <a:endParaRPr lang="en-US" sz="3600" smtClean="0">
              <a:latin typeface="TH Chakra Petch" pitchFamily="2" charset="-34"/>
              <a:cs typeface="TH Chakra Petch" pitchFamily="2" charset="-34"/>
            </a:endParaRPr>
          </a:p>
          <a:p>
            <a:pPr algn="thaiDist" eaLnBrk="1" hangingPunct="1"/>
            <a:r>
              <a:rPr lang="en-US" sz="3600" smtClean="0">
                <a:latin typeface="TH Chakra Petch" pitchFamily="2" charset="-34"/>
                <a:cs typeface="TH Chakra Petch" pitchFamily="2" charset="-34"/>
              </a:rPr>
              <a:t>3) </a:t>
            </a:r>
            <a:r>
              <a:rPr lang="th-TH" sz="3600" smtClean="0">
                <a:latin typeface="TH Chakra Petch" pitchFamily="2" charset="-34"/>
                <a:cs typeface="TH Chakra Petch" pitchFamily="2" charset="-34"/>
              </a:rPr>
              <a:t>ทำให้สมาชิกในกลุ่มร่วมมือกันหาแนวทางที่จะเพิ่มรายได้ เช่น การเรียนรู้วิธีการแปรรูปเห็ดออกจำหน่าย</a:t>
            </a:r>
            <a:endParaRPr lang="en-US" sz="3600" smtClean="0">
              <a:latin typeface="TH Chakra Petch" pitchFamily="2" charset="-34"/>
              <a:cs typeface="TH Chakra Petch" pitchFamily="2" charset="-34"/>
            </a:endParaRPr>
          </a:p>
          <a:p>
            <a:pPr algn="thaiDist" eaLnBrk="1" hangingPunct="1"/>
            <a:endParaRPr lang="th-TH" sz="3600" smtClean="0">
              <a:latin typeface="TH Chakra Petch" pitchFamily="2" charset="-34"/>
              <a:cs typeface="TH Chakra Petch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908050"/>
            <a:ext cx="3744912" cy="830263"/>
          </a:xfrm>
          <a:solidFill>
            <a:schemeClr val="tx2">
              <a:lumMod val="50000"/>
            </a:schemeClr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4400" b="1" dirty="0" smtClean="0">
                <a:latin typeface="TH Chakra Petch" pitchFamily="2" charset="-34"/>
                <a:cs typeface="TH Chakra Petch" pitchFamily="2" charset="-34"/>
              </a:rPr>
              <a:t>ปัญหาและอุปสรรค</a:t>
            </a:r>
            <a:endParaRPr lang="th-TH" sz="4400" b="1" dirty="0">
              <a:latin typeface="TH Chakra Petch" pitchFamily="2" charset="-34"/>
              <a:cs typeface="TH Chakra Petch" pitchFamily="2" charset="-34"/>
            </a:endParaRP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611188" y="1989138"/>
            <a:ext cx="7993062" cy="4103687"/>
          </a:xfrm>
        </p:spPr>
        <p:txBody>
          <a:bodyPr/>
          <a:lstStyle/>
          <a:p>
            <a:pPr algn="thaiDist" eaLnBrk="1" hangingPunct="1"/>
            <a:r>
              <a:rPr lang="th-TH" sz="4000" smtClean="0">
                <a:latin typeface="TH Chakra Petch" pitchFamily="2" charset="-34"/>
                <a:cs typeface="TH Chakra Petch" pitchFamily="2" charset="-34"/>
              </a:rPr>
              <a:t>การอนุมัติงบประมาณในการดำเนินโครงการมีความล่าช้าเกินไปทำให้การดำเนินโครงการมีความไม่ต่อเนื่อง </a:t>
            </a:r>
            <a:endParaRPr lang="en-US" sz="4000" smtClean="0">
              <a:latin typeface="TH Chakra Petch" pitchFamily="2" charset="-34"/>
              <a:cs typeface="TH Chakra Petch" pitchFamily="2" charset="-34"/>
            </a:endParaRPr>
          </a:p>
          <a:p>
            <a:pPr algn="thaiDist" eaLnBrk="1" hangingPunct="1"/>
            <a:r>
              <a:rPr lang="th-TH" sz="4000" smtClean="0">
                <a:latin typeface="TH Chakra Petch" pitchFamily="2" charset="-34"/>
                <a:cs typeface="TH Chakra Petch" pitchFamily="2" charset="-34"/>
              </a:rPr>
              <a:t>ผู้รับผิดชอบโครงการไม่สามารถเข้าไปติดตามผลการดำเนินงานได้อย่างต่อเนื่อง เนื่องจากติดภารกิจงานด้านการสอน</a:t>
            </a:r>
            <a:endParaRPr lang="en-US" sz="4000" smtClean="0">
              <a:latin typeface="TH Chakra Petch" pitchFamily="2" charset="-34"/>
              <a:cs typeface="TH Chakra Petch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 Ribbon 3"/>
          <p:cNvSpPr>
            <a:spLocks noGrp="1"/>
          </p:cNvSpPr>
          <p:nvPr>
            <p:ph idx="1"/>
          </p:nvPr>
        </p:nvSpPr>
        <p:spPr>
          <a:xfrm>
            <a:off x="539750" y="3357563"/>
            <a:ext cx="8229600" cy="2047875"/>
          </a:xfrm>
          <a:prstGeom prst="ribbon2">
            <a:avLst/>
          </a:prstGeom>
          <a:solidFill>
            <a:srgbClr val="00B050"/>
          </a:solidFill>
          <a:ln w="25400" cap="flat" algn="ctr">
            <a:solidFill>
              <a:srgbClr val="BBE0E3">
                <a:shade val="50000"/>
              </a:srgbClr>
            </a:solidFill>
          </a:ln>
        </p:spPr>
        <p:txBody>
          <a:bodyPr rtlCol="0" anchor="ctr">
            <a:normAutofit fontScale="92500"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h-TH" sz="9600" kern="0" dirty="0" smtClean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กิจกรรมที่ ๔</a:t>
            </a:r>
            <a:endParaRPr lang="th-TH" sz="9600" kern="0" dirty="0">
              <a:solidFill>
                <a:srgbClr val="FFFFFF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8851" name="ชื่อเรื่อง 1"/>
          <p:cNvSpPr>
            <a:spLocks noGrp="1"/>
          </p:cNvSpPr>
          <p:nvPr>
            <p:ph type="title"/>
          </p:nvPr>
        </p:nvSpPr>
        <p:spPr>
          <a:xfrm>
            <a:off x="323850" y="338138"/>
            <a:ext cx="8496300" cy="1435100"/>
          </a:xfrm>
        </p:spPr>
        <p:txBody>
          <a:bodyPr/>
          <a:lstStyle/>
          <a:p>
            <a:pPr eaLnBrk="1" hangingPunct="1"/>
            <a:r>
              <a:rPr lang="th-TH" b="1" dirty="0" smtClean="0">
                <a:solidFill>
                  <a:srgbClr val="000000"/>
                </a:solidFill>
                <a:latin typeface="Angsana New" pitchFamily="18" charset="-34"/>
                <a:ea typeface="SimSun" pitchFamily="2" charset="-122"/>
                <a:cs typeface="Angsana New" pitchFamily="18" charset="-34"/>
              </a:rPr>
              <a:t>กิจกรรมการพัฒนาศักยภาพศูนย์การเรียนรู้บ้านดงมัน “หลักสูตรเทคนิคการเลี้ยงไก่พื้นเมืองเพื่อเพิ่มรายได้”</a:t>
            </a:r>
            <a:endParaRPr lang="th-TH" b="1" dirty="0" smtClean="0">
              <a:latin typeface="Angsana New" pitchFamily="18" charset="-34"/>
              <a:ea typeface="SimSun" pitchFamily="2" charset="-122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 Ribbon 3"/>
          <p:cNvSpPr>
            <a:spLocks noGrp="1"/>
          </p:cNvSpPr>
          <p:nvPr>
            <p:ph idx="1"/>
          </p:nvPr>
        </p:nvSpPr>
        <p:spPr>
          <a:xfrm>
            <a:off x="611188" y="3141663"/>
            <a:ext cx="8229600" cy="2047875"/>
          </a:xfrm>
          <a:prstGeom prst="ribbon2">
            <a:avLst/>
          </a:prstGeom>
          <a:solidFill>
            <a:srgbClr val="00B050"/>
          </a:solidFill>
          <a:ln w="25400" cap="flat" algn="ctr">
            <a:solidFill>
              <a:srgbClr val="BBE0E3">
                <a:shade val="50000"/>
              </a:srgbClr>
            </a:solidFill>
          </a:ln>
        </p:spPr>
        <p:txBody>
          <a:bodyPr rtlCol="0" anchor="ctr">
            <a:normAutofit fontScale="92500"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h-TH" sz="9600" kern="0" dirty="0" smtClean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กิจกรรมที่ ๕</a:t>
            </a:r>
            <a:endParaRPr lang="th-TH" sz="9600" kern="0" dirty="0">
              <a:solidFill>
                <a:srgbClr val="FFFFFF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9875" name="ชื่อเรื่อง 1"/>
          <p:cNvSpPr>
            <a:spLocks noGrp="1"/>
          </p:cNvSpPr>
          <p:nvPr>
            <p:ph type="title"/>
          </p:nvPr>
        </p:nvSpPr>
        <p:spPr>
          <a:xfrm>
            <a:off x="323850" y="338138"/>
            <a:ext cx="8496300" cy="1290637"/>
          </a:xfrm>
        </p:spPr>
        <p:txBody>
          <a:bodyPr/>
          <a:lstStyle/>
          <a:p>
            <a:pPr eaLnBrk="1" hangingPunct="1"/>
            <a:r>
              <a:rPr lang="th-TH" sz="4800" b="1" dirty="0" smtClean="0">
                <a:solidFill>
                  <a:srgbClr val="000000"/>
                </a:solidFill>
                <a:latin typeface="Angsana New" pitchFamily="18" charset="-34"/>
                <a:ea typeface="SimSun" pitchFamily="2" charset="-122"/>
                <a:cs typeface="Angsana New" pitchFamily="18" charset="-34"/>
              </a:rPr>
              <a:t>กิจกรรมการกระจายสินค้าเกษตรอินทรีย์</a:t>
            </a:r>
            <a:br>
              <a:rPr lang="th-TH" sz="4800" b="1" dirty="0" smtClean="0">
                <a:solidFill>
                  <a:srgbClr val="000000"/>
                </a:solidFill>
                <a:latin typeface="Angsana New" pitchFamily="18" charset="-34"/>
                <a:ea typeface="SimSun" pitchFamily="2" charset="-122"/>
                <a:cs typeface="Angsana New" pitchFamily="18" charset="-34"/>
              </a:rPr>
            </a:br>
            <a:r>
              <a:rPr lang="th-TH" sz="4800" b="1" dirty="0" smtClean="0">
                <a:solidFill>
                  <a:srgbClr val="000000"/>
                </a:solidFill>
                <a:latin typeface="Angsana New" pitchFamily="18" charset="-34"/>
                <a:ea typeface="SimSun" pitchFamily="2" charset="-122"/>
                <a:cs typeface="Angsana New" pitchFamily="18" charset="-34"/>
              </a:rPr>
              <a:t>หมู่บ้านราชมงคล</a:t>
            </a:r>
            <a:endParaRPr lang="th-TH" sz="4800" b="1" dirty="0" smtClean="0">
              <a:latin typeface="Angsana New" pitchFamily="18" charset="-34"/>
              <a:ea typeface="SimSun" pitchFamily="2" charset="-122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 bwMode="white">
          <a:xfrm>
            <a:off x="250825" y="115888"/>
            <a:ext cx="8821738" cy="2278062"/>
          </a:xfrm>
        </p:spPr>
        <p:txBody>
          <a:bodyPr/>
          <a:lstStyle/>
          <a:p>
            <a:pPr eaLnBrk="1" hangingPunct="1"/>
            <a:r>
              <a:rPr lang="th-TH" sz="7200" dirty="0" smtClean="0">
                <a:solidFill>
                  <a:srgbClr val="FFFF00"/>
                </a:solidFill>
                <a:latin typeface="TH Charmonman" pitchFamily="66" charset="-34"/>
                <a:cs typeface="TH Charmonman" pitchFamily="66" charset="-34"/>
              </a:rPr>
              <a:t>โครงการ การกระจายสินค้าเกษตรอินทรีย์หมู่บ้านราชมงคล</a:t>
            </a:r>
            <a:endParaRPr lang="en-US" sz="7200" dirty="0" smtClean="0">
              <a:solidFill>
                <a:srgbClr val="FFFF00"/>
              </a:solidFill>
              <a:latin typeface="TH Charmonman" pitchFamily="66" charset="-34"/>
              <a:cs typeface="TH Charmonman" pitchFamily="66" charset="-34"/>
            </a:endParaRPr>
          </a:p>
        </p:txBody>
      </p:sp>
      <p:sp>
        <p:nvSpPr>
          <p:cNvPr id="80899" name="TextBox 2"/>
          <p:cNvSpPr txBox="1">
            <a:spLocks noChangeArrowheads="1"/>
          </p:cNvSpPr>
          <p:nvPr/>
        </p:nvSpPr>
        <p:spPr bwMode="auto">
          <a:xfrm>
            <a:off x="250825" y="5876925"/>
            <a:ext cx="8893175" cy="954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200" b="1">
                <a:solidFill>
                  <a:srgbClr val="000000"/>
                </a:solidFill>
                <a:cs typeface="KodchiangUPC" pitchFamily="18" charset="-34"/>
              </a:rPr>
              <a:t>โดย ดร.โชติกา  ฉิมงามเสริฐ และคณะกรรมการกิจกรรมย่อย </a:t>
            </a:r>
            <a:r>
              <a:rPr lang="en-US" sz="2400" b="1">
                <a:solidFill>
                  <a:srgbClr val="000000"/>
                </a:solidFill>
                <a:cs typeface="KodchiangUPC" pitchFamily="18" charset="-34"/>
              </a:rPr>
              <a:t>5</a:t>
            </a:r>
            <a:endParaRPr lang="th-TH" sz="3200" b="1">
              <a:solidFill>
                <a:srgbClr val="000000"/>
              </a:solidFill>
              <a:cs typeface="KodchiangUPC" pitchFamily="18" charset="-34"/>
            </a:endParaRPr>
          </a:p>
          <a:p>
            <a:r>
              <a:rPr lang="th-TH" sz="2400" b="1">
                <a:solidFill>
                  <a:srgbClr val="000000"/>
                </a:solidFill>
                <a:cs typeface="KodchiangUPC" pitchFamily="18" charset="-34"/>
              </a:rPr>
              <a:t>คณะเทคโนโลยีการจัดการ มหาวิทยาลัยเทคโนโลยีราชมงคลอีสาน วิทยาเขตสุรินทร์</a:t>
            </a:r>
          </a:p>
        </p:txBody>
      </p:sp>
      <p:pic>
        <p:nvPicPr>
          <p:cNvPr id="80900" name="Picture 3" descr="E:\IMG_6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565400"/>
            <a:ext cx="3816350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585788" y="404813"/>
            <a:ext cx="8177212" cy="533400"/>
          </a:xfrm>
        </p:spPr>
        <p:txBody>
          <a:bodyPr/>
          <a:lstStyle/>
          <a:p>
            <a:pPr eaLnBrk="1" hangingPunct="1"/>
            <a:r>
              <a:rPr lang="en-US" smtClean="0"/>
              <a:t>Contents</a:t>
            </a:r>
            <a:endParaRPr lang="en-US" smtClean="0">
              <a:solidFill>
                <a:schemeClr val="accent1"/>
              </a:solidFill>
            </a:endParaRP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h-TH" sz="1800">
              <a:solidFill>
                <a:srgbClr val="000000"/>
              </a:solidFill>
              <a:cs typeface="KodchiangUPC" pitchFamily="18" charset="-34"/>
            </a:endParaRPr>
          </a:p>
        </p:txBody>
      </p:sp>
      <p:grpSp>
        <p:nvGrpSpPr>
          <p:cNvPr id="81924" name="Group 4"/>
          <p:cNvGrpSpPr>
            <a:grpSpLocks/>
          </p:cNvGrpSpPr>
          <p:nvPr/>
        </p:nvGrpSpPr>
        <p:grpSpPr bwMode="auto">
          <a:xfrm>
            <a:off x="2133600" y="1905000"/>
            <a:ext cx="4724400" cy="685800"/>
            <a:chOff x="1296" y="1824"/>
            <a:chExt cx="2976" cy="432"/>
          </a:xfrm>
        </p:grpSpPr>
        <p:sp>
          <p:nvSpPr>
            <p:cNvPr id="64517" name="AutoShape 5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th-TH" sz="180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1941" name="AutoShape 6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cs typeface="KodchiangUPC" pitchFamily="18" charset="-34"/>
              </a:endParaRPr>
            </a:p>
          </p:txBody>
        </p:sp>
        <p:sp>
          <p:nvSpPr>
            <p:cNvPr id="81942" name="Text Box 7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th-TH" sz="2400" b="1">
                  <a:solidFill>
                    <a:srgbClr val="000000"/>
                  </a:solidFill>
                  <a:cs typeface="KodchiangUPC" pitchFamily="18" charset="-34"/>
                </a:rPr>
                <a:t>วัตถุประสงค์</a:t>
              </a:r>
              <a:endParaRPr lang="en-US" sz="2400" b="1">
                <a:solidFill>
                  <a:srgbClr val="000000"/>
                </a:solidFill>
                <a:cs typeface="KodchiangUPC" pitchFamily="18" charset="-34"/>
              </a:endParaRPr>
            </a:p>
          </p:txBody>
        </p:sp>
        <p:sp>
          <p:nvSpPr>
            <p:cNvPr id="81943" name="Text Box 8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>
                  <a:solidFill>
                    <a:srgbClr val="FFFFFF"/>
                  </a:solidFill>
                  <a:cs typeface="KodchiangUPC" pitchFamily="18" charset="-34"/>
                </a:rPr>
                <a:t>1</a:t>
              </a:r>
            </a:p>
          </p:txBody>
        </p:sp>
      </p:grpSp>
      <p:grpSp>
        <p:nvGrpSpPr>
          <p:cNvPr id="81925" name="Group 9"/>
          <p:cNvGrpSpPr>
            <a:grpSpLocks/>
          </p:cNvGrpSpPr>
          <p:nvPr/>
        </p:nvGrpSpPr>
        <p:grpSpPr bwMode="auto">
          <a:xfrm>
            <a:off x="2133600" y="2743200"/>
            <a:ext cx="4724400" cy="685800"/>
            <a:chOff x="1296" y="1824"/>
            <a:chExt cx="2976" cy="432"/>
          </a:xfrm>
        </p:grpSpPr>
        <p:sp>
          <p:nvSpPr>
            <p:cNvPr id="64522" name="AutoShape 10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th-TH" sz="180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1937" name="AutoShape 11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cs typeface="KodchiangUPC" pitchFamily="18" charset="-34"/>
              </a:endParaRPr>
            </a:p>
          </p:txBody>
        </p:sp>
        <p:sp>
          <p:nvSpPr>
            <p:cNvPr id="81938" name="Text Box 12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th-TH" sz="2400" b="1">
                  <a:solidFill>
                    <a:srgbClr val="000000"/>
                  </a:solidFill>
                  <a:cs typeface="KodchiangUPC" pitchFamily="18" charset="-34"/>
                </a:rPr>
                <a:t>วิธีดำเนินงาน</a:t>
              </a:r>
              <a:endParaRPr lang="en-US" sz="2400" b="1">
                <a:solidFill>
                  <a:srgbClr val="000000"/>
                </a:solidFill>
                <a:cs typeface="KodchiangUPC" pitchFamily="18" charset="-34"/>
              </a:endParaRPr>
            </a:p>
          </p:txBody>
        </p:sp>
        <p:sp>
          <p:nvSpPr>
            <p:cNvPr id="81939" name="Text Box 13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>
                  <a:solidFill>
                    <a:srgbClr val="FFFFFF"/>
                  </a:solidFill>
                  <a:cs typeface="KodchiangUPC" pitchFamily="18" charset="-34"/>
                </a:rPr>
                <a:t>2</a:t>
              </a:r>
            </a:p>
          </p:txBody>
        </p:sp>
      </p:grpSp>
      <p:grpSp>
        <p:nvGrpSpPr>
          <p:cNvPr id="81926" name="Group 14"/>
          <p:cNvGrpSpPr>
            <a:grpSpLocks/>
          </p:cNvGrpSpPr>
          <p:nvPr/>
        </p:nvGrpSpPr>
        <p:grpSpPr bwMode="auto">
          <a:xfrm>
            <a:off x="2133600" y="3581400"/>
            <a:ext cx="4724400" cy="685800"/>
            <a:chOff x="1296" y="1824"/>
            <a:chExt cx="2976" cy="432"/>
          </a:xfrm>
        </p:grpSpPr>
        <p:sp>
          <p:nvSpPr>
            <p:cNvPr id="64527" name="AutoShape 15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21176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th-TH" sz="180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1933" name="AutoShape 16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cs typeface="KodchiangUPC" pitchFamily="18" charset="-34"/>
              </a:endParaRPr>
            </a:p>
          </p:txBody>
        </p:sp>
        <p:sp>
          <p:nvSpPr>
            <p:cNvPr id="81934" name="Text Box 17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th-TH" sz="2400" b="1">
                  <a:solidFill>
                    <a:srgbClr val="000000"/>
                  </a:solidFill>
                  <a:cs typeface="KodchiangUPC" pitchFamily="18" charset="-34"/>
                </a:rPr>
                <a:t>กิจกรรมดำเนินงาน</a:t>
              </a:r>
              <a:endParaRPr lang="en-US" sz="2400" b="1">
                <a:solidFill>
                  <a:srgbClr val="000000"/>
                </a:solidFill>
                <a:cs typeface="KodchiangUPC" pitchFamily="18" charset="-34"/>
              </a:endParaRPr>
            </a:p>
          </p:txBody>
        </p:sp>
        <p:sp>
          <p:nvSpPr>
            <p:cNvPr id="81935" name="Text Box 18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>
                  <a:solidFill>
                    <a:srgbClr val="FFFFFF"/>
                  </a:solidFill>
                  <a:cs typeface="KodchiangUPC" pitchFamily="18" charset="-34"/>
                </a:rPr>
                <a:t>3</a:t>
              </a:r>
            </a:p>
          </p:txBody>
        </p:sp>
      </p:grpSp>
      <p:grpSp>
        <p:nvGrpSpPr>
          <p:cNvPr id="81927" name="Group 19"/>
          <p:cNvGrpSpPr>
            <a:grpSpLocks/>
          </p:cNvGrpSpPr>
          <p:nvPr/>
        </p:nvGrpSpPr>
        <p:grpSpPr bwMode="auto">
          <a:xfrm>
            <a:off x="2133600" y="4495800"/>
            <a:ext cx="4724400" cy="685800"/>
            <a:chOff x="1296" y="1824"/>
            <a:chExt cx="2976" cy="432"/>
          </a:xfrm>
        </p:grpSpPr>
        <p:sp>
          <p:nvSpPr>
            <p:cNvPr id="64532" name="AutoShape 20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th-TH" sz="180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1929" name="AutoShape 21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cs typeface="KodchiangUPC" pitchFamily="18" charset="-34"/>
              </a:endParaRPr>
            </a:p>
          </p:txBody>
        </p:sp>
        <p:sp>
          <p:nvSpPr>
            <p:cNvPr id="81930" name="Text Box 22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th-TH" sz="2400" b="1">
                  <a:solidFill>
                    <a:srgbClr val="000000"/>
                  </a:solidFill>
                  <a:cs typeface="KodchiangUPC" pitchFamily="18" charset="-34"/>
                </a:rPr>
                <a:t>ผลการดำเนินงานและข้อเสนอแนะ</a:t>
              </a:r>
              <a:endParaRPr lang="en-US" sz="2400" b="1">
                <a:solidFill>
                  <a:srgbClr val="000000"/>
                </a:solidFill>
                <a:cs typeface="KodchiangUPC" pitchFamily="18" charset="-34"/>
              </a:endParaRPr>
            </a:p>
          </p:txBody>
        </p:sp>
        <p:sp>
          <p:nvSpPr>
            <p:cNvPr id="81931" name="Text Box 23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>
                  <a:solidFill>
                    <a:srgbClr val="FFFFFF"/>
                  </a:solidFill>
                  <a:cs typeface="KodchiangUPC" pitchFamily="18" charset="-34"/>
                </a:rPr>
                <a:t>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19"/>
          <p:cNvGrpSpPr>
            <a:grpSpLocks/>
          </p:cNvGrpSpPr>
          <p:nvPr/>
        </p:nvGrpSpPr>
        <p:grpSpPr bwMode="auto">
          <a:xfrm>
            <a:off x="179388" y="3171825"/>
            <a:ext cx="3033712" cy="2667000"/>
            <a:chOff x="720" y="1998"/>
            <a:chExt cx="1440" cy="1680"/>
          </a:xfrm>
        </p:grpSpPr>
        <p:sp>
          <p:nvSpPr>
            <p:cNvPr id="82970" name="AutoShape 4"/>
            <p:cNvSpPr>
              <a:spLocks noChangeArrowheads="1"/>
            </p:cNvSpPr>
            <p:nvPr/>
          </p:nvSpPr>
          <p:spPr bwMode="auto">
            <a:xfrm>
              <a:off x="720" y="1998"/>
              <a:ext cx="1440" cy="1680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th-TH" sz="1800">
                <a:solidFill>
                  <a:srgbClr val="000000"/>
                </a:solidFill>
                <a:latin typeface="Verdana" pitchFamily="34" charset="0"/>
                <a:cs typeface="KodchiangUPC" pitchFamily="18" charset="-34"/>
              </a:endParaRPr>
            </a:p>
          </p:txBody>
        </p:sp>
        <p:sp>
          <p:nvSpPr>
            <p:cNvPr id="82971" name="Text Box 5"/>
            <p:cNvSpPr txBox="1">
              <a:spLocks noChangeArrowheads="1"/>
            </p:cNvSpPr>
            <p:nvPr/>
          </p:nvSpPr>
          <p:spPr bwMode="auto">
            <a:xfrm>
              <a:off x="780" y="2124"/>
              <a:ext cx="128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en-US" sz="1400">
                <a:solidFill>
                  <a:srgbClr val="000000"/>
                </a:solidFill>
                <a:cs typeface="KodchiangUPC" pitchFamily="18" charset="-34"/>
              </a:endParaRPr>
            </a:p>
          </p:txBody>
        </p:sp>
      </p:grpSp>
      <p:sp>
        <p:nvSpPr>
          <p:cNvPr id="66566" name="Freeform 6"/>
          <p:cNvSpPr>
            <a:spLocks/>
          </p:cNvSpPr>
          <p:nvPr/>
        </p:nvSpPr>
        <p:spPr bwMode="gray">
          <a:xfrm>
            <a:off x="3222625" y="3074988"/>
            <a:ext cx="903288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th-TH" sz="180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82948" name="AutoShape 7"/>
          <p:cNvSpPr>
            <a:spLocks noChangeAspect="1" noChangeArrowheads="1" noTextEdit="1"/>
          </p:cNvSpPr>
          <p:nvPr/>
        </p:nvSpPr>
        <p:spPr bwMode="gray">
          <a:xfrm flipH="1">
            <a:off x="4868863" y="3071813"/>
            <a:ext cx="9096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grpSp>
        <p:nvGrpSpPr>
          <p:cNvPr id="82949" name="Group 21"/>
          <p:cNvGrpSpPr>
            <a:grpSpLocks/>
          </p:cNvGrpSpPr>
          <p:nvPr/>
        </p:nvGrpSpPr>
        <p:grpSpPr bwMode="auto">
          <a:xfrm>
            <a:off x="3048000" y="1447800"/>
            <a:ext cx="2998788" cy="1601788"/>
            <a:chOff x="1920" y="912"/>
            <a:chExt cx="1889" cy="1009"/>
          </a:xfrm>
        </p:grpSpPr>
        <p:grpSp>
          <p:nvGrpSpPr>
            <p:cNvPr id="82961" name="Group 9"/>
            <p:cNvGrpSpPr>
              <a:grpSpLocks/>
            </p:cNvGrpSpPr>
            <p:nvPr/>
          </p:nvGrpSpPr>
          <p:grpSpPr bwMode="auto">
            <a:xfrm>
              <a:off x="1920" y="912"/>
              <a:ext cx="1889" cy="1009"/>
              <a:chOff x="1997" y="1314"/>
              <a:chExt cx="1889" cy="1009"/>
            </a:xfrm>
          </p:grpSpPr>
          <p:grpSp>
            <p:nvGrpSpPr>
              <p:cNvPr id="82963" name="Group 10"/>
              <p:cNvGrpSpPr>
                <a:grpSpLocks/>
              </p:cNvGrpSpPr>
              <p:nvPr/>
            </p:nvGrpSpPr>
            <p:grpSpPr bwMode="auto">
              <a:xfrm>
                <a:off x="1997" y="1404"/>
                <a:ext cx="1889" cy="919"/>
                <a:chOff x="1973" y="1027"/>
                <a:chExt cx="1926" cy="937"/>
              </a:xfrm>
            </p:grpSpPr>
            <p:sp>
              <p:nvSpPr>
                <p:cNvPr id="66571" name="Oval 11"/>
                <p:cNvSpPr>
                  <a:spLocks noChangeArrowheads="1"/>
                </p:cNvSpPr>
                <p:nvPr/>
              </p:nvSpPr>
              <p:spPr bwMode="gray">
                <a:xfrm>
                  <a:off x="1994" y="105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8627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/>
                  <a:ext uri="{AF507438-7753-43E0-B8FC-AC1667EBCBE1}"/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th-TH" sz="1800">
                    <a:solidFill>
                      <a:srgbClr val="000000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66572" name="Oval 12"/>
                <p:cNvSpPr>
                  <a:spLocks noChangeArrowheads="1"/>
                </p:cNvSpPr>
                <p:nvPr/>
              </p:nvSpPr>
              <p:spPr bwMode="gray">
                <a:xfrm>
                  <a:off x="1973" y="102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44314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/>
                  <a:ext uri="{AF507438-7753-43E0-B8FC-AC1667EBCBE1}"/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th-TH" sz="1800">
                    <a:solidFill>
                      <a:srgbClr val="000000"/>
                    </a:solidFill>
                    <a:latin typeface="Arial" charset="0"/>
                    <a:cs typeface="+mn-cs"/>
                  </a:endParaRPr>
                </a:p>
              </p:txBody>
            </p:sp>
          </p:grpSp>
          <p:sp>
            <p:nvSpPr>
              <p:cNvPr id="66573" name="Oval 13"/>
              <p:cNvSpPr>
                <a:spLocks noChangeArrowheads="1"/>
              </p:cNvSpPr>
              <p:nvPr/>
            </p:nvSpPr>
            <p:spPr bwMode="gray">
              <a:xfrm>
                <a:off x="2086" y="1314"/>
                <a:ext cx="1691" cy="845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vert="eaVert" wrap="none" anchor="ctr"/>
              <a:lstStyle/>
              <a:p>
                <a:pPr>
                  <a:defRPr/>
                </a:pPr>
                <a:endParaRPr lang="th-TH" sz="180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6574" name="Oval 14"/>
              <p:cNvSpPr>
                <a:spLocks noChangeArrowheads="1"/>
              </p:cNvSpPr>
              <p:nvPr/>
            </p:nvSpPr>
            <p:spPr bwMode="gray">
              <a:xfrm>
                <a:off x="2108" y="1319"/>
                <a:ext cx="1650" cy="82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34902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vert="eaVert" wrap="none" anchor="ctr"/>
              <a:lstStyle/>
              <a:p>
                <a:pPr>
                  <a:defRPr/>
                </a:pPr>
                <a:endParaRPr lang="th-TH" sz="180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6575" name="Oval 15"/>
              <p:cNvSpPr>
                <a:spLocks noChangeArrowheads="1"/>
              </p:cNvSpPr>
              <p:nvPr/>
            </p:nvSpPr>
            <p:spPr bwMode="gray">
              <a:xfrm>
                <a:off x="2125" y="1327"/>
                <a:ext cx="1570" cy="770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79216"/>
                      <a:invGamma/>
                    </a:schemeClr>
                  </a:gs>
                  <a:gs pos="100000">
                    <a:schemeClr val="accent1">
                      <a:alpha val="4800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vert="eaVert" wrap="none" anchor="ctr"/>
              <a:lstStyle/>
              <a:p>
                <a:pPr>
                  <a:defRPr/>
                </a:pPr>
                <a:endParaRPr lang="th-TH" sz="180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6576" name="Oval 16"/>
              <p:cNvSpPr>
                <a:spLocks noChangeArrowheads="1"/>
              </p:cNvSpPr>
              <p:nvPr/>
            </p:nvSpPr>
            <p:spPr bwMode="gray">
              <a:xfrm>
                <a:off x="2208" y="1344"/>
                <a:ext cx="1382" cy="62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3800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vert="eaVert" wrap="none" anchor="ctr"/>
              <a:lstStyle/>
              <a:p>
                <a:pPr>
                  <a:defRPr/>
                </a:pPr>
                <a:endParaRPr lang="th-TH" sz="180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</p:grpSp>
        <p:sp>
          <p:nvSpPr>
            <p:cNvPr id="82962" name="Text Box 17"/>
            <p:cNvSpPr txBox="1">
              <a:spLocks noChangeArrowheads="1"/>
            </p:cNvSpPr>
            <p:nvPr/>
          </p:nvSpPr>
          <p:spPr bwMode="auto">
            <a:xfrm>
              <a:off x="2779" y="1038"/>
              <a:ext cx="419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endParaRPr lang="en-US" sz="1400">
                <a:solidFill>
                  <a:srgbClr val="000000"/>
                </a:solidFill>
                <a:cs typeface="KodchiangUPC" pitchFamily="18" charset="-34"/>
              </a:endParaRPr>
            </a:p>
          </p:txBody>
        </p:sp>
      </p:grpSp>
      <p:grpSp>
        <p:nvGrpSpPr>
          <p:cNvPr id="82950" name="Group 20"/>
          <p:cNvGrpSpPr>
            <a:grpSpLocks/>
          </p:cNvGrpSpPr>
          <p:nvPr/>
        </p:nvGrpSpPr>
        <p:grpSpPr bwMode="auto">
          <a:xfrm>
            <a:off x="5922963" y="3171825"/>
            <a:ext cx="3041650" cy="2667000"/>
            <a:chOff x="3504" y="1998"/>
            <a:chExt cx="1440" cy="1680"/>
          </a:xfrm>
        </p:grpSpPr>
        <p:sp>
          <p:nvSpPr>
            <p:cNvPr id="82959" name="AutoShape 3"/>
            <p:cNvSpPr>
              <a:spLocks noChangeArrowheads="1"/>
            </p:cNvSpPr>
            <p:nvPr/>
          </p:nvSpPr>
          <p:spPr bwMode="auto">
            <a:xfrm>
              <a:off x="3504" y="1998"/>
              <a:ext cx="1440" cy="1680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th-TH" sz="1800">
                <a:solidFill>
                  <a:srgbClr val="000000"/>
                </a:solidFill>
                <a:latin typeface="Verdana" pitchFamily="34" charset="0"/>
                <a:cs typeface="KodchiangUPC" pitchFamily="18" charset="-34"/>
              </a:endParaRPr>
            </a:p>
          </p:txBody>
        </p:sp>
        <p:sp>
          <p:nvSpPr>
            <p:cNvPr id="82960" name="Text Box 18"/>
            <p:cNvSpPr txBox="1">
              <a:spLocks noChangeArrowheads="1"/>
            </p:cNvSpPr>
            <p:nvPr/>
          </p:nvSpPr>
          <p:spPr bwMode="auto">
            <a:xfrm>
              <a:off x="3600" y="2124"/>
              <a:ext cx="128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en-US" sz="1400">
                <a:solidFill>
                  <a:srgbClr val="000000"/>
                </a:solidFill>
                <a:cs typeface="KodchiangUPC" pitchFamily="18" charset="-34"/>
              </a:endParaRPr>
            </a:p>
          </p:txBody>
        </p:sp>
      </p:grpSp>
      <p:sp>
        <p:nvSpPr>
          <p:cNvPr id="66568" name="Freeform 8"/>
          <p:cNvSpPr>
            <a:spLocks/>
          </p:cNvSpPr>
          <p:nvPr/>
        </p:nvSpPr>
        <p:spPr bwMode="gray">
          <a:xfrm flipH="1">
            <a:off x="4875213" y="3074988"/>
            <a:ext cx="903287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th-TH" sz="180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82952" name="สี่เหลี่ยมผืนผ้า 1"/>
          <p:cNvSpPr>
            <a:spLocks noChangeArrowheads="1"/>
          </p:cNvSpPr>
          <p:nvPr/>
        </p:nvSpPr>
        <p:spPr bwMode="auto">
          <a:xfrm>
            <a:off x="3705225" y="1720850"/>
            <a:ext cx="16525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3200" b="1">
                <a:solidFill>
                  <a:srgbClr val="000000"/>
                </a:solidFill>
                <a:cs typeface="KodchiangUPC" pitchFamily="18" charset="-34"/>
              </a:rPr>
              <a:t>วัตถุประสงค์</a:t>
            </a:r>
          </a:p>
        </p:txBody>
      </p:sp>
      <p:sp>
        <p:nvSpPr>
          <p:cNvPr id="82953" name="สี่เหลี่ยมผืนผ้า 3"/>
          <p:cNvSpPr>
            <a:spLocks noChangeArrowheads="1"/>
          </p:cNvSpPr>
          <p:nvPr/>
        </p:nvSpPr>
        <p:spPr bwMode="auto">
          <a:xfrm>
            <a:off x="323850" y="3386138"/>
            <a:ext cx="28511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00"/>
                </a:solidFill>
                <a:cs typeface="KodchiangUPC" pitchFamily="18" charset="-34"/>
              </a:rPr>
              <a:t>1.</a:t>
            </a:r>
            <a:r>
              <a:rPr lang="th-TH" sz="2400">
                <a:solidFill>
                  <a:srgbClr val="000000"/>
                </a:solidFill>
                <a:cs typeface="KodchiangUPC" pitchFamily="18" charset="-34"/>
              </a:rPr>
              <a:t> เพื่อให้ความรู้ทางด้านการบริหารจัดการการกระจายสินค้าเกษตรอินทรีย์ ทั้งทางด้านการ </a:t>
            </a:r>
          </a:p>
          <a:p>
            <a:r>
              <a:rPr lang="th-TH" sz="2400">
                <a:solidFill>
                  <a:srgbClr val="000000"/>
                </a:solidFill>
                <a:cs typeface="KodchiangUPC" pitchFamily="18" charset="-34"/>
              </a:rPr>
              <a:t>การตลาด การบัญชี ที่เกี่ยวข้องกับสมาชิกกระจายสินค้าเกษตรอินทรีย์ </a:t>
            </a:r>
            <a:r>
              <a:rPr lang="en-US" sz="2400">
                <a:solidFill>
                  <a:srgbClr val="000000"/>
                </a:solidFill>
                <a:cs typeface="KodchiangUPC" pitchFamily="18" charset="-34"/>
              </a:rPr>
              <a:t> </a:t>
            </a:r>
            <a:endParaRPr lang="th-TH" sz="2400">
              <a:solidFill>
                <a:srgbClr val="000000"/>
              </a:solidFill>
              <a:cs typeface="KodchiangUPC" pitchFamily="18" charset="-34"/>
            </a:endParaRPr>
          </a:p>
        </p:txBody>
      </p:sp>
      <p:sp>
        <p:nvSpPr>
          <p:cNvPr id="82954" name="สี่เหลี่ยมผืนผ้า 4"/>
          <p:cNvSpPr>
            <a:spLocks noChangeArrowheads="1"/>
          </p:cNvSpPr>
          <p:nvPr/>
        </p:nvSpPr>
        <p:spPr bwMode="auto">
          <a:xfrm>
            <a:off x="6159500" y="3522663"/>
            <a:ext cx="26606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00"/>
                </a:solidFill>
                <a:cs typeface="KodchiangUPC" pitchFamily="18" charset="-34"/>
              </a:rPr>
              <a:t>2.</a:t>
            </a:r>
            <a:r>
              <a:rPr lang="th-TH" sz="2400">
                <a:solidFill>
                  <a:srgbClr val="000000"/>
                </a:solidFill>
                <a:cs typeface="KodchiangUPC" pitchFamily="18" charset="-34"/>
              </a:rPr>
              <a:t> เพื่อให้สินค้าเกษตรอินทรีย์ กระจายไปสู่ตลาดได้อย่างเข้มแข็ง พึ่งพาตนเองได้อย่างยั่งยืน</a:t>
            </a:r>
            <a:r>
              <a:rPr lang="en-US" sz="2400">
                <a:solidFill>
                  <a:srgbClr val="000000"/>
                </a:solidFill>
                <a:cs typeface="KodchiangUPC" pitchFamily="18" charset="-34"/>
              </a:rPr>
              <a:t> </a:t>
            </a:r>
            <a:endParaRPr lang="th-TH" sz="2400">
              <a:solidFill>
                <a:srgbClr val="000000"/>
              </a:solidFill>
              <a:cs typeface="KodchiangUPC" pitchFamily="18" charset="-34"/>
            </a:endParaRPr>
          </a:p>
        </p:txBody>
      </p:sp>
      <p:sp>
        <p:nvSpPr>
          <p:cNvPr id="82955" name="สี่เหลี่ยมผืนผ้า 2"/>
          <p:cNvSpPr>
            <a:spLocks noChangeArrowheads="1"/>
          </p:cNvSpPr>
          <p:nvPr/>
        </p:nvSpPr>
        <p:spPr bwMode="auto">
          <a:xfrm>
            <a:off x="3348038" y="5211763"/>
            <a:ext cx="25225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cs typeface="KodchiangUPC" pitchFamily="18" charset="-34"/>
              </a:rPr>
              <a:t>3.</a:t>
            </a:r>
            <a:r>
              <a:rPr lang="th-TH" sz="2400">
                <a:solidFill>
                  <a:srgbClr val="000000"/>
                </a:solidFill>
                <a:cs typeface="KodchiangUPC" pitchFamily="18" charset="-34"/>
              </a:rPr>
              <a:t>เพื่อเพิ่มรายได้และนำไป</a:t>
            </a:r>
          </a:p>
          <a:p>
            <a:r>
              <a:rPr lang="th-TH" sz="2400">
                <a:solidFill>
                  <a:srgbClr val="000000"/>
                </a:solidFill>
                <a:cs typeface="KodchiangUPC" pitchFamily="18" charset="-34"/>
              </a:rPr>
              <a:t>สู่คุณภาพชีวิตที่ดีของสมาชิก</a:t>
            </a:r>
          </a:p>
          <a:p>
            <a:r>
              <a:rPr lang="th-TH" sz="2400">
                <a:solidFill>
                  <a:srgbClr val="000000"/>
                </a:solidFill>
                <a:cs typeface="KodchiangUPC" pitchFamily="18" charset="-34"/>
              </a:rPr>
              <a:t>กลุ่ม</a:t>
            </a:r>
            <a:endParaRPr lang="en-US" sz="2400">
              <a:solidFill>
                <a:srgbClr val="000000"/>
              </a:solidFill>
              <a:cs typeface="KodchiangUPC" pitchFamily="18" charset="-34"/>
            </a:endParaRPr>
          </a:p>
        </p:txBody>
      </p:sp>
      <p:grpSp>
        <p:nvGrpSpPr>
          <p:cNvPr id="82956" name="Group 20"/>
          <p:cNvGrpSpPr>
            <a:grpSpLocks/>
          </p:cNvGrpSpPr>
          <p:nvPr/>
        </p:nvGrpSpPr>
        <p:grpSpPr bwMode="auto">
          <a:xfrm>
            <a:off x="3311525" y="4868863"/>
            <a:ext cx="2505075" cy="1803400"/>
            <a:chOff x="3504" y="1998"/>
            <a:chExt cx="1440" cy="1680"/>
          </a:xfrm>
        </p:grpSpPr>
        <p:sp>
          <p:nvSpPr>
            <p:cNvPr id="82957" name="AutoShape 3"/>
            <p:cNvSpPr>
              <a:spLocks noChangeArrowheads="1"/>
            </p:cNvSpPr>
            <p:nvPr/>
          </p:nvSpPr>
          <p:spPr bwMode="auto">
            <a:xfrm>
              <a:off x="3504" y="1998"/>
              <a:ext cx="1440" cy="1680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th-TH" sz="1800">
                <a:solidFill>
                  <a:srgbClr val="000000"/>
                </a:solidFill>
                <a:latin typeface="Verdana" pitchFamily="34" charset="0"/>
                <a:cs typeface="KodchiangUPC" pitchFamily="18" charset="-34"/>
              </a:endParaRPr>
            </a:p>
          </p:txBody>
        </p:sp>
        <p:sp>
          <p:nvSpPr>
            <p:cNvPr id="82958" name="Text Box 18"/>
            <p:cNvSpPr txBox="1">
              <a:spLocks noChangeArrowheads="1"/>
            </p:cNvSpPr>
            <p:nvPr/>
          </p:nvSpPr>
          <p:spPr bwMode="auto">
            <a:xfrm>
              <a:off x="3600" y="2124"/>
              <a:ext cx="128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en-US" sz="1400">
                <a:solidFill>
                  <a:srgbClr val="000000"/>
                </a:solidFill>
                <a:cs typeface="KodchiangUPC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5963" y="2416175"/>
            <a:ext cx="314007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3" descr="D:\Photo\บ้านดงมันก่อนอบรม\DSC_0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4562475"/>
            <a:ext cx="31686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4" descr="D:\Photo\บ้านดงมันก่อนอบรม\DSC_08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115888"/>
            <a:ext cx="3192462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6" descr="D:\Photo\บ้านดงมันก่อนอบรม\DSC_08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1236663"/>
            <a:ext cx="5113338" cy="514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สี่เหลี่ยมผืนผ้า 2"/>
          <p:cNvSpPr/>
          <p:nvPr/>
        </p:nvSpPr>
        <p:spPr>
          <a:xfrm>
            <a:off x="602069" y="1381455"/>
            <a:ext cx="218200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h-TH" sz="5400" b="1" spc="50" dirty="0">
                <a:ln w="12700" cmpd="sng">
                  <a:solidFill>
                    <a:srgbClr val="9FA844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9FA844">
                    <a:tint val="1000"/>
                  </a:srgbClr>
                </a:solidFill>
                <a:effectLst>
                  <a:glow rad="53100">
                    <a:srgbClr val="9FA844">
                      <a:satMod val="180000"/>
                      <a:alpha val="30000"/>
                    </a:srgbClr>
                  </a:glow>
                </a:effectLst>
                <a:latin typeface="Arial" charset="0"/>
                <a:cs typeface="+mn-cs"/>
              </a:rPr>
              <a:t>บ้านดงมัน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sz="4000" smtClean="0"/>
              <a:t>วิธีการดำเนินงาน</a:t>
            </a:r>
            <a:endParaRPr lang="en-US" sz="4000" smtClean="0"/>
          </a:p>
        </p:txBody>
      </p:sp>
      <p:grpSp>
        <p:nvGrpSpPr>
          <p:cNvPr id="84995" name="Group 3"/>
          <p:cNvGrpSpPr>
            <a:grpSpLocks/>
          </p:cNvGrpSpPr>
          <p:nvPr/>
        </p:nvGrpSpPr>
        <p:grpSpPr bwMode="auto">
          <a:xfrm>
            <a:off x="34925" y="115888"/>
            <a:ext cx="7554913" cy="6548437"/>
            <a:chOff x="261" y="232"/>
            <a:chExt cx="4703" cy="3420"/>
          </a:xfrm>
        </p:grpSpPr>
        <p:grpSp>
          <p:nvGrpSpPr>
            <p:cNvPr id="85002" name="Group 4"/>
            <p:cNvGrpSpPr>
              <a:grpSpLocks/>
            </p:cNvGrpSpPr>
            <p:nvPr/>
          </p:nvGrpSpPr>
          <p:grpSpPr bwMode="auto">
            <a:xfrm>
              <a:off x="1824" y="1248"/>
              <a:ext cx="2014" cy="1821"/>
              <a:chOff x="1872" y="1824"/>
              <a:chExt cx="2014" cy="1821"/>
            </a:xfrm>
          </p:grpSpPr>
          <p:sp>
            <p:nvSpPr>
              <p:cNvPr id="69637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821" y="2528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th-TH" sz="180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9638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630" y="2494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th-TH" sz="180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9639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th-TH" sz="180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5010" name="Oval 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h-TH" sz="1800">
                  <a:solidFill>
                    <a:srgbClr val="000000"/>
                  </a:solidFill>
                  <a:cs typeface="KodchiangUPC" pitchFamily="18" charset="-34"/>
                </a:endParaRPr>
              </a:p>
            </p:txBody>
          </p:sp>
          <p:sp>
            <p:nvSpPr>
              <p:cNvPr id="85011" name="Oval 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h-TH" sz="1800">
                  <a:solidFill>
                    <a:srgbClr val="000000"/>
                  </a:solidFill>
                  <a:cs typeface="KodchiangUPC" pitchFamily="18" charset="-34"/>
                </a:endParaRPr>
              </a:p>
            </p:txBody>
          </p:sp>
          <p:sp>
            <p:nvSpPr>
              <p:cNvPr id="69642" name="Oval 10"/>
              <p:cNvSpPr>
                <a:spLocks noChangeArrowheads="1"/>
              </p:cNvSpPr>
              <p:nvPr/>
            </p:nvSpPr>
            <p:spPr bwMode="gray">
              <a:xfrm>
                <a:off x="2256" y="1999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th-TH" sz="180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5013" name="Oval 11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th-TH" sz="1800">
                  <a:solidFill>
                    <a:srgbClr val="000000"/>
                  </a:solidFill>
                  <a:cs typeface="KodchiangUPC" pitchFamily="18" charset="-34"/>
                </a:endParaRPr>
              </a:p>
            </p:txBody>
          </p:sp>
          <p:sp>
            <p:nvSpPr>
              <p:cNvPr id="69644" name="Oval 12"/>
              <p:cNvSpPr>
                <a:spLocks noChangeArrowheads="1"/>
              </p:cNvSpPr>
              <p:nvPr/>
            </p:nvSpPr>
            <p:spPr bwMode="gray">
              <a:xfrm>
                <a:off x="2339" y="2081"/>
                <a:ext cx="1096" cy="10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th-TH" sz="180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5015" name="Oval 13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th-TH" sz="1800">
                  <a:solidFill>
                    <a:srgbClr val="000000"/>
                  </a:solidFill>
                  <a:cs typeface="KodchiangUPC" pitchFamily="18" charset="-34"/>
                </a:endParaRPr>
              </a:p>
            </p:txBody>
          </p:sp>
        </p:grpSp>
        <p:sp>
          <p:nvSpPr>
            <p:cNvPr id="85003" name="Text Box 20"/>
            <p:cNvSpPr txBox="1">
              <a:spLocks noChangeArrowheads="1"/>
            </p:cNvSpPr>
            <p:nvPr/>
          </p:nvSpPr>
          <p:spPr bwMode="gray">
            <a:xfrm>
              <a:off x="2354" y="1920"/>
              <a:ext cx="975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b="1">
                  <a:solidFill>
                    <a:srgbClr val="FFFFFF"/>
                  </a:solidFill>
                  <a:cs typeface="KodchiangUPC" pitchFamily="18" charset="-34"/>
                </a:rPr>
                <a:t>Concept</a:t>
              </a:r>
            </a:p>
          </p:txBody>
        </p:sp>
        <p:sp>
          <p:nvSpPr>
            <p:cNvPr id="85004" name="AutoShape 21"/>
            <p:cNvSpPr>
              <a:spLocks noChangeArrowheads="1"/>
            </p:cNvSpPr>
            <p:nvPr/>
          </p:nvSpPr>
          <p:spPr bwMode="auto">
            <a:xfrm>
              <a:off x="687" y="3217"/>
              <a:ext cx="4277" cy="43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th-TH">
                  <a:solidFill>
                    <a:srgbClr val="000000"/>
                  </a:solidFill>
                  <a:latin typeface="Verdana" pitchFamily="34" charset="0"/>
                  <a:cs typeface="KodchiangUPC" pitchFamily="18" charset="-34"/>
                </a:rPr>
                <a:t>การบรรยาย การดูงาน กิจกรรมกลุ่ม กิจกรรมนันทนาการ  การนำเสนอ</a:t>
              </a:r>
            </a:p>
            <a:p>
              <a:pPr algn="ctr" eaLnBrk="0" hangingPunct="0"/>
              <a:r>
                <a:rPr lang="th-TH">
                  <a:solidFill>
                    <a:srgbClr val="000000"/>
                  </a:solidFill>
                  <a:latin typeface="Verdana" pitchFamily="34" charset="0"/>
                  <a:cs typeface="KodchiangUPC" pitchFamily="18" charset="-34"/>
                </a:rPr>
                <a:t>และการปฏิบัติหลักการบริหารช่องทางการจัดจำหน่าย</a:t>
              </a:r>
              <a:endParaRPr lang="en-US">
                <a:solidFill>
                  <a:srgbClr val="000000"/>
                </a:solidFill>
                <a:latin typeface="Verdana" pitchFamily="34" charset="0"/>
                <a:cs typeface="KodchiangUPC" pitchFamily="18" charset="-34"/>
              </a:endParaRPr>
            </a:p>
          </p:txBody>
        </p:sp>
        <p:sp>
          <p:nvSpPr>
            <p:cNvPr id="69654" name="Text Box 22"/>
            <p:cNvSpPr txBox="1">
              <a:spLocks noChangeArrowheads="1"/>
            </p:cNvSpPr>
            <p:nvPr/>
          </p:nvSpPr>
          <p:spPr bwMode="gray">
            <a:xfrm>
              <a:off x="329" y="232"/>
              <a:ext cx="1494" cy="6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th-TH" sz="2400" b="1" dirty="0">
                  <a:solidFill>
                    <a:srgbClr val="336699">
                      <a:lumMod val="75000"/>
                    </a:srgbClr>
                  </a:solidFill>
                  <a:latin typeface="Arial" charset="0"/>
                  <a:cs typeface="+mn-cs"/>
                </a:rPr>
                <a:t>การออกแบบตราสินค้า</a:t>
              </a:r>
            </a:p>
            <a:p>
              <a:pPr algn="ctr" eaLnBrk="0" hangingPunct="0">
                <a:defRPr/>
              </a:pPr>
              <a:r>
                <a:rPr lang="th-TH" sz="2400" b="1" dirty="0">
                  <a:solidFill>
                    <a:srgbClr val="336699">
                      <a:lumMod val="75000"/>
                    </a:srgbClr>
                  </a:solidFill>
                  <a:latin typeface="Arial" charset="0"/>
                  <a:cs typeface="+mn-cs"/>
                </a:rPr>
                <a:t>ในตลาดผักปลอดสารพิษ</a:t>
              </a:r>
            </a:p>
            <a:p>
              <a:pPr algn="ctr" eaLnBrk="0" hangingPunct="0">
                <a:defRPr/>
              </a:pPr>
              <a:r>
                <a:rPr lang="th-TH" sz="2400" b="1" dirty="0">
                  <a:solidFill>
                    <a:srgbClr val="336699">
                      <a:lumMod val="75000"/>
                    </a:srgbClr>
                  </a:solidFill>
                  <a:latin typeface="Arial" charset="0"/>
                  <a:cs typeface="+mn-cs"/>
                </a:rPr>
                <a:t>(ผศ.สุภาพรรณ พาบุ)</a:t>
              </a:r>
              <a:endParaRPr lang="en-US" sz="2400" b="1" dirty="0">
                <a:solidFill>
                  <a:srgbClr val="336699">
                    <a:lumMod val="75000"/>
                  </a:srgbClr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9655" name="Text Box 23"/>
            <p:cNvSpPr txBox="1">
              <a:spLocks noChangeArrowheads="1"/>
            </p:cNvSpPr>
            <p:nvPr/>
          </p:nvSpPr>
          <p:spPr bwMode="gray">
            <a:xfrm>
              <a:off x="261" y="1697"/>
              <a:ext cx="1503" cy="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th-TH" sz="2400" b="1" dirty="0">
                  <a:solidFill>
                    <a:srgbClr val="336699">
                      <a:lumMod val="75000"/>
                    </a:srgbClr>
                  </a:solidFill>
                  <a:latin typeface="Arial" charset="0"/>
                  <a:cs typeface="+mn-cs"/>
                </a:rPr>
                <a:t>การพัฒนาผักปลอดสารพิษ</a:t>
              </a:r>
            </a:p>
            <a:p>
              <a:pPr algn="ctr" eaLnBrk="0" hangingPunct="0">
                <a:defRPr/>
              </a:pPr>
              <a:r>
                <a:rPr lang="th-TH" sz="2400" b="1" dirty="0">
                  <a:solidFill>
                    <a:srgbClr val="336699">
                      <a:lumMod val="75000"/>
                    </a:srgbClr>
                  </a:solidFill>
                  <a:latin typeface="Arial" charset="0"/>
                  <a:cs typeface="+mn-cs"/>
                </a:rPr>
                <a:t>เข้าสู่ตลาดโม</a:t>
              </a:r>
              <a:r>
                <a:rPr lang="th-TH" sz="2400" b="1" dirty="0" err="1">
                  <a:solidFill>
                    <a:srgbClr val="336699">
                      <a:lumMod val="75000"/>
                    </a:srgbClr>
                  </a:solidFill>
                  <a:latin typeface="Arial" charset="0"/>
                  <a:cs typeface="+mn-cs"/>
                </a:rPr>
                <a:t>เดิล</a:t>
              </a:r>
              <a:r>
                <a:rPr lang="th-TH" sz="2400" b="1" dirty="0">
                  <a:solidFill>
                    <a:srgbClr val="336699">
                      <a:lumMod val="75000"/>
                    </a:srgbClr>
                  </a:solidFill>
                  <a:latin typeface="Arial" charset="0"/>
                  <a:cs typeface="+mn-cs"/>
                </a:rPr>
                <a:t>เทรด </a:t>
              </a:r>
            </a:p>
            <a:p>
              <a:pPr algn="ctr" eaLnBrk="0" hangingPunct="0">
                <a:defRPr/>
              </a:pPr>
              <a:r>
                <a:rPr lang="th-TH" sz="2400" b="1" dirty="0">
                  <a:solidFill>
                    <a:srgbClr val="336699">
                      <a:lumMod val="75000"/>
                    </a:srgbClr>
                  </a:solidFill>
                  <a:latin typeface="Arial" charset="0"/>
                  <a:cs typeface="+mn-cs"/>
                </a:rPr>
                <a:t>(ผู้ประกอบการสลัดคุณภู)</a:t>
              </a:r>
              <a:endParaRPr lang="en-US" sz="2400" b="1" dirty="0">
                <a:solidFill>
                  <a:srgbClr val="336699">
                    <a:lumMod val="75000"/>
                  </a:srgbClr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24" name="Text Box 23"/>
          <p:cNvSpPr txBox="1">
            <a:spLocks noChangeArrowheads="1"/>
          </p:cNvSpPr>
          <p:nvPr/>
        </p:nvSpPr>
        <p:spPr bwMode="gray">
          <a:xfrm>
            <a:off x="5878513" y="115888"/>
            <a:ext cx="3205162" cy="120173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th-TH" sz="2400" b="1" dirty="0">
                <a:solidFill>
                  <a:srgbClr val="336699">
                    <a:lumMod val="75000"/>
                  </a:srgbClr>
                </a:solidFill>
                <a:latin typeface="Arial" charset="0"/>
                <a:cs typeface="+mn-cs"/>
              </a:rPr>
              <a:t>การพัฒนาผลิตภัณฑ์สู่</a:t>
            </a:r>
          </a:p>
          <a:p>
            <a:pPr algn="ctr" eaLnBrk="0" hangingPunct="0">
              <a:defRPr/>
            </a:pPr>
            <a:r>
              <a:rPr lang="th-TH" sz="2400" b="1" dirty="0">
                <a:solidFill>
                  <a:srgbClr val="336699">
                    <a:lumMod val="75000"/>
                  </a:srgbClr>
                </a:solidFill>
                <a:latin typeface="Arial" charset="0"/>
                <a:cs typeface="+mn-cs"/>
              </a:rPr>
              <a:t>ช่องทางการจัดจำหน่ายตลาดค้าส่ง</a:t>
            </a:r>
          </a:p>
          <a:p>
            <a:pPr algn="ctr" eaLnBrk="0" hangingPunct="0">
              <a:defRPr/>
            </a:pPr>
            <a:r>
              <a:rPr lang="th-TH" sz="2400" b="1" dirty="0">
                <a:solidFill>
                  <a:srgbClr val="336699">
                    <a:lumMod val="75000"/>
                  </a:srgbClr>
                </a:solidFill>
                <a:latin typeface="Arial" charset="0"/>
                <a:cs typeface="+mn-cs"/>
              </a:rPr>
              <a:t>(ผู้จัดการ บ.สยามแมค</a:t>
            </a:r>
            <a:r>
              <a:rPr lang="th-TH" sz="2400" b="1" dirty="0" err="1">
                <a:solidFill>
                  <a:srgbClr val="336699">
                    <a:lumMod val="75000"/>
                  </a:srgbClr>
                </a:solidFill>
                <a:latin typeface="Arial" charset="0"/>
                <a:cs typeface="+mn-cs"/>
              </a:rPr>
              <a:t>โคร</a:t>
            </a:r>
            <a:r>
              <a:rPr lang="th-TH" sz="2400" b="1" dirty="0">
                <a:solidFill>
                  <a:srgbClr val="336699">
                    <a:lumMod val="75000"/>
                  </a:srgbClr>
                </a:solidFill>
                <a:latin typeface="Arial" charset="0"/>
                <a:cs typeface="+mn-cs"/>
              </a:rPr>
              <a:t> สุรินทร์)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0288" y="3173413"/>
            <a:ext cx="3033712" cy="12001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solidFill>
                  <a:srgbClr val="336699">
                    <a:lumMod val="75000"/>
                  </a:srgbClr>
                </a:solidFill>
                <a:latin typeface="Arial" charset="0"/>
                <a:cs typeface="+mn-cs"/>
              </a:rPr>
              <a:t>การกระจายสินค้าเกษตรอินทรีย์สู่ตลาดอาเซียน</a:t>
            </a:r>
          </a:p>
          <a:p>
            <a:pPr algn="ctr">
              <a:defRPr/>
            </a:pPr>
            <a:r>
              <a:rPr lang="th-TH" sz="2400" b="1" dirty="0">
                <a:solidFill>
                  <a:srgbClr val="336699">
                    <a:lumMod val="75000"/>
                  </a:srgbClr>
                </a:solidFill>
                <a:latin typeface="Arial" charset="0"/>
                <a:cs typeface="+mn-cs"/>
              </a:rPr>
              <a:t>(อ.สุภารดี สวนโสกเชือก)</a:t>
            </a:r>
          </a:p>
        </p:txBody>
      </p:sp>
      <p:pic>
        <p:nvPicPr>
          <p:cNvPr id="84998" name="Picture 3" descr="C:\Users\Dell\Desktop\ดงมัน\IMG_25590606_1045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12875"/>
            <a:ext cx="230505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Picture 4" descr="C:\Users\Dell\Desktop\ดงมัน\IMG_25590607_091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0288" y="1412875"/>
            <a:ext cx="27432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0" name="Picture 5" descr="C:\Users\Dell\Desktop\ดงมัน\IMG_25590607_1234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2988" y="4371975"/>
            <a:ext cx="2730500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463" y="4194175"/>
            <a:ext cx="230505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sz="4000" smtClean="0"/>
              <a:t>กลุ่มเป้าหมาย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25463" y="1268413"/>
            <a:ext cx="8382000" cy="5105400"/>
          </a:xfrm>
        </p:spPr>
        <p:txBody>
          <a:bodyPr/>
          <a:lstStyle/>
          <a:p>
            <a:pPr eaLnBrk="1" hangingPunct="1">
              <a:defRPr/>
            </a:pPr>
            <a:r>
              <a:rPr lang="th-TH" sz="3200" dirty="0" smtClean="0"/>
              <a:t>ผู้เข้าร่วมอบรมโครงการ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th-TH" sz="3200" dirty="0" smtClean="0"/>
              <a:t>	สมาชิกกลุ่มปลูกผักอินทรีย์บ้านดงมัน ต.คอโค อ.เมือง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th-TH" sz="3200" dirty="0"/>
              <a:t>	</a:t>
            </a:r>
            <a:r>
              <a:rPr lang="th-TH" sz="3200" dirty="0" smtClean="0"/>
              <a:t>จ.สุรินทร์ จำนวน  30  คน</a:t>
            </a:r>
          </a:p>
          <a:p>
            <a:pPr eaLnBrk="1" hangingPunct="1">
              <a:defRPr/>
            </a:pPr>
            <a:r>
              <a:rPr lang="th-TH" sz="3200" dirty="0" smtClean="0"/>
              <a:t>สถานที่ดำเนินการ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th-TH" sz="3200" dirty="0" smtClean="0"/>
              <a:t>	ศาลากลางหมู่บ้านดงมัน</a:t>
            </a:r>
            <a:endParaRPr lang="th-TH" sz="3200" dirty="0"/>
          </a:p>
        </p:txBody>
      </p:sp>
      <p:pic>
        <p:nvPicPr>
          <p:cNvPr id="86020" name="Picture 2" descr="D:\Photo\บ้านดงมันก่อนอบรม\DSC_0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4508500"/>
            <a:ext cx="273685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3" descr="C:\Users\Dell\Desktop\ดงมัน\IMG_25590607_101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268663"/>
            <a:ext cx="4441825" cy="333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</p:nvPr>
        </p:nvGraphicFramePr>
        <p:xfrm>
          <a:off x="323850" y="548680"/>
          <a:ext cx="8496300" cy="6372860"/>
        </p:xfrm>
        <a:graphic>
          <a:graphicData uri="http://schemas.openxmlformats.org/drawingml/2006/table">
            <a:tbl>
              <a:tblPr/>
              <a:tblGrid>
                <a:gridCol w="5256262"/>
                <a:gridCol w="1039763"/>
                <a:gridCol w="1100138"/>
                <a:gridCol w="1100137"/>
              </a:tblGrid>
              <a:tr h="268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ตัวชี้วัด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หน่วยนับ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แผน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ผล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เชิงปริมาณ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 :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- จำนวนกลุ่มเป้าหมาย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กลุ่ม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140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170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- จำนวนครั้งที่ดำเนินโครงการ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ครั้ง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- </a:t>
                      </a: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Calibri" pitchFamily="34" charset="0"/>
                          <a:cs typeface="Angsana New" pitchFamily="18" charset="-34"/>
                        </a:rPr>
                        <a:t>จำนวนผู้รับบริการ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คน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140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170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- จำนวนผู้ให้บริการตามคำสั่งแต่งตั้ง (อาจารย์)	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คน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50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83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- จำนวนผู้ให้บริการตามคำสั่งแต่งตั้ง (นักศึกษา)	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คน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10</a:t>
                      </a: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15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- จำนวนเครือข่ายความร่วมมือทางวิชาการ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เครือข่าย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-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-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- จำนวนกิจกรรมการให้บริการวิชาการ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กิจกรรม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เชิงคุณภาพ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: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- ร้อยละความพึงพอใจของผู้รับบริการในกระบวนการให้บริการ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ร้อยละ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75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82.6</a:t>
                      </a: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111125" marR="0" lvl="0" indent="-1111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- ร้อยละการนำความรู้ไปใช้ประโยชน์ 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  <a:p>
                      <a:pPr marL="111125" marR="0" lvl="0" indent="-1111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  (จากผลการติดตามการนำความรู้ไปใช้ประโยชน์)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ร้อยละ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75</a:t>
                      </a: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82.6</a:t>
                      </a: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111125" marR="0" lvl="0" indent="-1111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Calibri" pitchFamily="34" charset="0"/>
                          <a:cs typeface="Angsana New" pitchFamily="18" charset="-34"/>
                        </a:rPr>
                        <a:t>เชิงเวลา</a:t>
                      </a: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:</a:t>
                      </a: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- ร้อยละของโครงการแล้วเสร็จตามระยะเวลาที่กำหนด 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ร้อยละ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75</a:t>
                      </a: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100</a:t>
                      </a: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111125" marR="0" lvl="0" indent="-1111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Calibri" pitchFamily="34" charset="0"/>
                          <a:cs typeface="Angsana New" pitchFamily="18" charset="-34"/>
                        </a:rPr>
                        <a:t>เชิงค่าใช้จ่าย</a:t>
                      </a: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:</a:t>
                      </a: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Calibri" pitchFamily="34" charset="0"/>
                          <a:cs typeface="Angsana New" pitchFamily="18" charset="-34"/>
                        </a:rPr>
                        <a:t> - งบประมาณที่ใช้ในการดำเนินโครงการ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บาท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200,000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SimSun" pitchFamily="2" charset="-122"/>
                          <a:cs typeface="Angsana New" pitchFamily="18" charset="-34"/>
                        </a:rPr>
                        <a:t>200,000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SimSun" pitchFamily="2" charset="-122"/>
                        <a:cs typeface="Angsana New" pitchFamily="18" charset="-34"/>
                      </a:endParaRPr>
                    </a:p>
                  </a:txBody>
                  <a:tcPr marL="53925" marR="539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323528" y="-99392"/>
            <a:ext cx="8496300" cy="720725"/>
          </a:xfr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สรุปเป้าหมายด้านผลผลิต</a:t>
            </a:r>
            <a:endParaRPr lang="th-TH" sz="32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sz="3600" smtClean="0"/>
              <a:t>ผลการประเมินโครงการ</a:t>
            </a:r>
            <a:endParaRPr lang="en-US" sz="3600" smtClean="0"/>
          </a:p>
        </p:txBody>
      </p:sp>
      <p:grpSp>
        <p:nvGrpSpPr>
          <p:cNvPr id="87043" name="Group 3"/>
          <p:cNvGrpSpPr>
            <a:grpSpLocks/>
          </p:cNvGrpSpPr>
          <p:nvPr/>
        </p:nvGrpSpPr>
        <p:grpSpPr bwMode="auto">
          <a:xfrm>
            <a:off x="250825" y="1371600"/>
            <a:ext cx="8713788" cy="5153025"/>
            <a:chOff x="528" y="864"/>
            <a:chExt cx="4512" cy="2880"/>
          </a:xfrm>
        </p:grpSpPr>
        <p:sp>
          <p:nvSpPr>
            <p:cNvPr id="71684" name="Freeform 4"/>
            <p:cNvSpPr>
              <a:spLocks/>
            </p:cNvSpPr>
            <p:nvPr/>
          </p:nvSpPr>
          <p:spPr bwMode="gray">
            <a:xfrm>
              <a:off x="3093" y="864"/>
              <a:ext cx="905" cy="705"/>
            </a:xfrm>
            <a:custGeom>
              <a:avLst/>
              <a:gdLst>
                <a:gd name="T0" fmla="*/ 0 w 982"/>
                <a:gd name="T1" fmla="*/ 774 h 774"/>
                <a:gd name="T2" fmla="*/ 2 w 982"/>
                <a:gd name="T3" fmla="*/ 770 h 774"/>
                <a:gd name="T4" fmla="*/ 8 w 982"/>
                <a:gd name="T5" fmla="*/ 754 h 774"/>
                <a:gd name="T6" fmla="*/ 16 w 982"/>
                <a:gd name="T7" fmla="*/ 730 h 774"/>
                <a:gd name="T8" fmla="*/ 32 w 982"/>
                <a:gd name="T9" fmla="*/ 698 h 774"/>
                <a:gd name="T10" fmla="*/ 50 w 982"/>
                <a:gd name="T11" fmla="*/ 660 h 774"/>
                <a:gd name="T12" fmla="*/ 76 w 982"/>
                <a:gd name="T13" fmla="*/ 618 h 774"/>
                <a:gd name="T14" fmla="*/ 106 w 982"/>
                <a:gd name="T15" fmla="*/ 574 h 774"/>
                <a:gd name="T16" fmla="*/ 142 w 982"/>
                <a:gd name="T17" fmla="*/ 528 h 774"/>
                <a:gd name="T18" fmla="*/ 186 w 982"/>
                <a:gd name="T19" fmla="*/ 482 h 774"/>
                <a:gd name="T20" fmla="*/ 236 w 982"/>
                <a:gd name="T21" fmla="*/ 438 h 774"/>
                <a:gd name="T22" fmla="*/ 294 w 982"/>
                <a:gd name="T23" fmla="*/ 398 h 774"/>
                <a:gd name="T24" fmla="*/ 360 w 982"/>
                <a:gd name="T25" fmla="*/ 360 h 774"/>
                <a:gd name="T26" fmla="*/ 426 w 982"/>
                <a:gd name="T27" fmla="*/ 332 h 774"/>
                <a:gd name="T28" fmla="*/ 488 w 982"/>
                <a:gd name="T29" fmla="*/ 314 h 774"/>
                <a:gd name="T30" fmla="*/ 544 w 982"/>
                <a:gd name="T31" fmla="*/ 304 h 774"/>
                <a:gd name="T32" fmla="*/ 594 w 982"/>
                <a:gd name="T33" fmla="*/ 300 h 774"/>
                <a:gd name="T34" fmla="*/ 638 w 982"/>
                <a:gd name="T35" fmla="*/ 300 h 774"/>
                <a:gd name="T36" fmla="*/ 678 w 982"/>
                <a:gd name="T37" fmla="*/ 304 h 774"/>
                <a:gd name="T38" fmla="*/ 710 w 982"/>
                <a:gd name="T39" fmla="*/ 312 h 774"/>
                <a:gd name="T40" fmla="*/ 736 w 982"/>
                <a:gd name="T41" fmla="*/ 320 h 774"/>
                <a:gd name="T42" fmla="*/ 754 w 982"/>
                <a:gd name="T43" fmla="*/ 326 h 774"/>
                <a:gd name="T44" fmla="*/ 766 w 982"/>
                <a:gd name="T45" fmla="*/ 332 h 774"/>
                <a:gd name="T46" fmla="*/ 770 w 982"/>
                <a:gd name="T47" fmla="*/ 334 h 774"/>
                <a:gd name="T48" fmla="*/ 680 w 982"/>
                <a:gd name="T49" fmla="*/ 476 h 774"/>
                <a:gd name="T50" fmla="*/ 982 w 982"/>
                <a:gd name="T51" fmla="*/ 370 h 774"/>
                <a:gd name="T52" fmla="*/ 912 w 982"/>
                <a:gd name="T53" fmla="*/ 0 h 774"/>
                <a:gd name="T54" fmla="*/ 854 w 982"/>
                <a:gd name="T55" fmla="*/ 150 h 774"/>
                <a:gd name="T56" fmla="*/ 850 w 982"/>
                <a:gd name="T57" fmla="*/ 148 h 774"/>
                <a:gd name="T58" fmla="*/ 838 w 982"/>
                <a:gd name="T59" fmla="*/ 142 h 774"/>
                <a:gd name="T60" fmla="*/ 822 w 982"/>
                <a:gd name="T61" fmla="*/ 134 h 774"/>
                <a:gd name="T62" fmla="*/ 798 w 982"/>
                <a:gd name="T63" fmla="*/ 126 h 774"/>
                <a:gd name="T64" fmla="*/ 768 w 982"/>
                <a:gd name="T65" fmla="*/ 120 h 774"/>
                <a:gd name="T66" fmla="*/ 732 w 982"/>
                <a:gd name="T67" fmla="*/ 114 h 774"/>
                <a:gd name="T68" fmla="*/ 692 w 982"/>
                <a:gd name="T69" fmla="*/ 110 h 774"/>
                <a:gd name="T70" fmla="*/ 646 w 982"/>
                <a:gd name="T71" fmla="*/ 110 h 774"/>
                <a:gd name="T72" fmla="*/ 596 w 982"/>
                <a:gd name="T73" fmla="*/ 116 h 774"/>
                <a:gd name="T74" fmla="*/ 540 w 982"/>
                <a:gd name="T75" fmla="*/ 126 h 774"/>
                <a:gd name="T76" fmla="*/ 482 w 982"/>
                <a:gd name="T77" fmla="*/ 146 h 774"/>
                <a:gd name="T78" fmla="*/ 422 w 982"/>
                <a:gd name="T79" fmla="*/ 172 h 774"/>
                <a:gd name="T80" fmla="*/ 356 w 982"/>
                <a:gd name="T81" fmla="*/ 210 h 774"/>
                <a:gd name="T82" fmla="*/ 290 w 982"/>
                <a:gd name="T83" fmla="*/ 258 h 774"/>
                <a:gd name="T84" fmla="*/ 230 w 982"/>
                <a:gd name="T85" fmla="*/ 310 h 774"/>
                <a:gd name="T86" fmla="*/ 178 w 982"/>
                <a:gd name="T87" fmla="*/ 364 h 774"/>
                <a:gd name="T88" fmla="*/ 136 w 982"/>
                <a:gd name="T89" fmla="*/ 422 h 774"/>
                <a:gd name="T90" fmla="*/ 100 w 982"/>
                <a:gd name="T91" fmla="*/ 480 h 774"/>
                <a:gd name="T92" fmla="*/ 72 w 982"/>
                <a:gd name="T93" fmla="*/ 536 h 774"/>
                <a:gd name="T94" fmla="*/ 48 w 982"/>
                <a:gd name="T95" fmla="*/ 590 h 774"/>
                <a:gd name="T96" fmla="*/ 30 w 982"/>
                <a:gd name="T97" fmla="*/ 640 h 774"/>
                <a:gd name="T98" fmla="*/ 18 w 982"/>
                <a:gd name="T99" fmla="*/ 684 h 774"/>
                <a:gd name="T100" fmla="*/ 8 w 982"/>
                <a:gd name="T101" fmla="*/ 722 h 774"/>
                <a:gd name="T102" fmla="*/ 4 w 982"/>
                <a:gd name="T103" fmla="*/ 750 h 774"/>
                <a:gd name="T104" fmla="*/ 0 w 982"/>
                <a:gd name="T105" fmla="*/ 768 h 774"/>
                <a:gd name="T106" fmla="*/ 0 w 982"/>
                <a:gd name="T107" fmla="*/ 774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82" h="774">
                  <a:moveTo>
                    <a:pt x="0" y="774"/>
                  </a:moveTo>
                  <a:lnTo>
                    <a:pt x="2" y="770"/>
                  </a:lnTo>
                  <a:lnTo>
                    <a:pt x="8" y="754"/>
                  </a:lnTo>
                  <a:lnTo>
                    <a:pt x="16" y="730"/>
                  </a:lnTo>
                  <a:lnTo>
                    <a:pt x="32" y="698"/>
                  </a:lnTo>
                  <a:lnTo>
                    <a:pt x="50" y="660"/>
                  </a:lnTo>
                  <a:lnTo>
                    <a:pt x="76" y="618"/>
                  </a:lnTo>
                  <a:lnTo>
                    <a:pt x="106" y="574"/>
                  </a:lnTo>
                  <a:lnTo>
                    <a:pt x="142" y="528"/>
                  </a:lnTo>
                  <a:lnTo>
                    <a:pt x="186" y="482"/>
                  </a:lnTo>
                  <a:lnTo>
                    <a:pt x="236" y="438"/>
                  </a:lnTo>
                  <a:lnTo>
                    <a:pt x="294" y="398"/>
                  </a:lnTo>
                  <a:lnTo>
                    <a:pt x="360" y="360"/>
                  </a:lnTo>
                  <a:lnTo>
                    <a:pt x="426" y="332"/>
                  </a:lnTo>
                  <a:lnTo>
                    <a:pt x="488" y="314"/>
                  </a:lnTo>
                  <a:lnTo>
                    <a:pt x="544" y="304"/>
                  </a:lnTo>
                  <a:lnTo>
                    <a:pt x="594" y="300"/>
                  </a:lnTo>
                  <a:lnTo>
                    <a:pt x="638" y="300"/>
                  </a:lnTo>
                  <a:lnTo>
                    <a:pt x="678" y="304"/>
                  </a:lnTo>
                  <a:lnTo>
                    <a:pt x="710" y="312"/>
                  </a:lnTo>
                  <a:lnTo>
                    <a:pt x="736" y="320"/>
                  </a:lnTo>
                  <a:lnTo>
                    <a:pt x="754" y="326"/>
                  </a:lnTo>
                  <a:lnTo>
                    <a:pt x="766" y="332"/>
                  </a:lnTo>
                  <a:lnTo>
                    <a:pt x="770" y="334"/>
                  </a:lnTo>
                  <a:lnTo>
                    <a:pt x="680" y="476"/>
                  </a:lnTo>
                  <a:lnTo>
                    <a:pt x="982" y="370"/>
                  </a:lnTo>
                  <a:lnTo>
                    <a:pt x="912" y="0"/>
                  </a:lnTo>
                  <a:lnTo>
                    <a:pt x="854" y="150"/>
                  </a:lnTo>
                  <a:lnTo>
                    <a:pt x="850" y="148"/>
                  </a:lnTo>
                  <a:lnTo>
                    <a:pt x="838" y="142"/>
                  </a:lnTo>
                  <a:lnTo>
                    <a:pt x="822" y="134"/>
                  </a:lnTo>
                  <a:lnTo>
                    <a:pt x="798" y="126"/>
                  </a:lnTo>
                  <a:lnTo>
                    <a:pt x="768" y="120"/>
                  </a:lnTo>
                  <a:lnTo>
                    <a:pt x="732" y="114"/>
                  </a:lnTo>
                  <a:lnTo>
                    <a:pt x="692" y="110"/>
                  </a:lnTo>
                  <a:lnTo>
                    <a:pt x="646" y="110"/>
                  </a:lnTo>
                  <a:lnTo>
                    <a:pt x="596" y="116"/>
                  </a:lnTo>
                  <a:lnTo>
                    <a:pt x="540" y="126"/>
                  </a:lnTo>
                  <a:lnTo>
                    <a:pt x="482" y="146"/>
                  </a:lnTo>
                  <a:lnTo>
                    <a:pt x="422" y="172"/>
                  </a:lnTo>
                  <a:lnTo>
                    <a:pt x="356" y="210"/>
                  </a:lnTo>
                  <a:lnTo>
                    <a:pt x="290" y="258"/>
                  </a:lnTo>
                  <a:lnTo>
                    <a:pt x="230" y="310"/>
                  </a:lnTo>
                  <a:lnTo>
                    <a:pt x="178" y="364"/>
                  </a:lnTo>
                  <a:lnTo>
                    <a:pt x="136" y="422"/>
                  </a:lnTo>
                  <a:lnTo>
                    <a:pt x="100" y="480"/>
                  </a:lnTo>
                  <a:lnTo>
                    <a:pt x="72" y="536"/>
                  </a:lnTo>
                  <a:lnTo>
                    <a:pt x="48" y="590"/>
                  </a:lnTo>
                  <a:lnTo>
                    <a:pt x="30" y="640"/>
                  </a:lnTo>
                  <a:lnTo>
                    <a:pt x="18" y="684"/>
                  </a:lnTo>
                  <a:lnTo>
                    <a:pt x="8" y="722"/>
                  </a:lnTo>
                  <a:lnTo>
                    <a:pt x="4" y="750"/>
                  </a:lnTo>
                  <a:lnTo>
                    <a:pt x="0" y="768"/>
                  </a:lnTo>
                  <a:lnTo>
                    <a:pt x="0" y="774"/>
                  </a:lnTo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90980"/>
                    <a:invGamma/>
                    <a:alpha val="32001"/>
                  </a:schemeClr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th-TH" sz="180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7046" name="AutoShape 5"/>
            <p:cNvSpPr>
              <a:spLocks noChangeArrowheads="1"/>
            </p:cNvSpPr>
            <p:nvPr/>
          </p:nvSpPr>
          <p:spPr bwMode="auto">
            <a:xfrm>
              <a:off x="2076" y="1700"/>
              <a:ext cx="1469" cy="1804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cs typeface="KodchiangUPC" pitchFamily="18" charset="-34"/>
              </a:endParaRPr>
            </a:p>
          </p:txBody>
        </p:sp>
        <p:sp>
          <p:nvSpPr>
            <p:cNvPr id="71686" name="AutoShape 6"/>
            <p:cNvSpPr>
              <a:spLocks noChangeArrowheads="1"/>
            </p:cNvSpPr>
            <p:nvPr/>
          </p:nvSpPr>
          <p:spPr bwMode="gray">
            <a:xfrm>
              <a:off x="2126" y="1569"/>
              <a:ext cx="1386" cy="26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th-TH" sz="180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7048" name="AutoShape 7"/>
            <p:cNvSpPr>
              <a:spLocks noChangeArrowheads="1"/>
            </p:cNvSpPr>
            <p:nvPr/>
          </p:nvSpPr>
          <p:spPr bwMode="auto">
            <a:xfrm flipH="1">
              <a:off x="3254" y="1700"/>
              <a:ext cx="45" cy="88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cs typeface="KodchiangUPC" pitchFamily="18" charset="-34"/>
              </a:endParaRPr>
            </a:p>
          </p:txBody>
        </p:sp>
        <p:sp>
          <p:nvSpPr>
            <p:cNvPr id="87049" name="AutoShape 8"/>
            <p:cNvSpPr>
              <a:spLocks noChangeArrowheads="1"/>
            </p:cNvSpPr>
            <p:nvPr/>
          </p:nvSpPr>
          <p:spPr bwMode="auto">
            <a:xfrm flipH="1">
              <a:off x="2273" y="1694"/>
              <a:ext cx="44" cy="88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cs typeface="KodchiangUPC" pitchFamily="18" charset="-34"/>
              </a:endParaRPr>
            </a:p>
          </p:txBody>
        </p:sp>
        <p:sp>
          <p:nvSpPr>
            <p:cNvPr id="87050" name="AutoShape 9"/>
            <p:cNvSpPr>
              <a:spLocks noChangeArrowheads="1"/>
            </p:cNvSpPr>
            <p:nvPr/>
          </p:nvSpPr>
          <p:spPr bwMode="auto">
            <a:xfrm>
              <a:off x="3624" y="1432"/>
              <a:ext cx="1416" cy="1801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cs typeface="KodchiangUPC" pitchFamily="18" charset="-34"/>
              </a:endParaRPr>
            </a:p>
          </p:txBody>
        </p:sp>
        <p:sp>
          <p:nvSpPr>
            <p:cNvPr id="71690" name="AutoShape 10"/>
            <p:cNvSpPr>
              <a:spLocks noChangeArrowheads="1"/>
            </p:cNvSpPr>
            <p:nvPr/>
          </p:nvSpPr>
          <p:spPr bwMode="gray">
            <a:xfrm>
              <a:off x="3757" y="1345"/>
              <a:ext cx="1150" cy="17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th-TH" sz="180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7052" name="AutoShape 11"/>
            <p:cNvSpPr>
              <a:spLocks noChangeArrowheads="1"/>
            </p:cNvSpPr>
            <p:nvPr/>
          </p:nvSpPr>
          <p:spPr bwMode="auto">
            <a:xfrm flipH="1">
              <a:off x="4797" y="1389"/>
              <a:ext cx="44" cy="87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cs typeface="KodchiangUPC" pitchFamily="18" charset="-34"/>
              </a:endParaRPr>
            </a:p>
          </p:txBody>
        </p:sp>
        <p:sp>
          <p:nvSpPr>
            <p:cNvPr id="87053" name="AutoShape 12"/>
            <p:cNvSpPr>
              <a:spLocks noChangeArrowheads="1"/>
            </p:cNvSpPr>
            <p:nvPr/>
          </p:nvSpPr>
          <p:spPr bwMode="auto">
            <a:xfrm flipH="1">
              <a:off x="3821" y="1389"/>
              <a:ext cx="44" cy="87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cs typeface="KodchiangUPC" pitchFamily="18" charset="-34"/>
              </a:endParaRPr>
            </a:p>
          </p:txBody>
        </p:sp>
        <p:sp>
          <p:nvSpPr>
            <p:cNvPr id="71693" name="Freeform 13"/>
            <p:cNvSpPr>
              <a:spLocks/>
            </p:cNvSpPr>
            <p:nvPr/>
          </p:nvSpPr>
          <p:spPr bwMode="gray">
            <a:xfrm>
              <a:off x="1501" y="1170"/>
              <a:ext cx="905" cy="704"/>
            </a:xfrm>
            <a:custGeom>
              <a:avLst/>
              <a:gdLst>
                <a:gd name="T0" fmla="*/ 0 w 982"/>
                <a:gd name="T1" fmla="*/ 774 h 774"/>
                <a:gd name="T2" fmla="*/ 2 w 982"/>
                <a:gd name="T3" fmla="*/ 770 h 774"/>
                <a:gd name="T4" fmla="*/ 8 w 982"/>
                <a:gd name="T5" fmla="*/ 754 h 774"/>
                <a:gd name="T6" fmla="*/ 16 w 982"/>
                <a:gd name="T7" fmla="*/ 730 h 774"/>
                <a:gd name="T8" fmla="*/ 32 w 982"/>
                <a:gd name="T9" fmla="*/ 698 h 774"/>
                <a:gd name="T10" fmla="*/ 50 w 982"/>
                <a:gd name="T11" fmla="*/ 660 h 774"/>
                <a:gd name="T12" fmla="*/ 76 w 982"/>
                <a:gd name="T13" fmla="*/ 618 h 774"/>
                <a:gd name="T14" fmla="*/ 106 w 982"/>
                <a:gd name="T15" fmla="*/ 574 h 774"/>
                <a:gd name="T16" fmla="*/ 142 w 982"/>
                <a:gd name="T17" fmla="*/ 528 h 774"/>
                <a:gd name="T18" fmla="*/ 186 w 982"/>
                <a:gd name="T19" fmla="*/ 482 h 774"/>
                <a:gd name="T20" fmla="*/ 236 w 982"/>
                <a:gd name="T21" fmla="*/ 438 h 774"/>
                <a:gd name="T22" fmla="*/ 294 w 982"/>
                <a:gd name="T23" fmla="*/ 398 h 774"/>
                <a:gd name="T24" fmla="*/ 360 w 982"/>
                <a:gd name="T25" fmla="*/ 360 h 774"/>
                <a:gd name="T26" fmla="*/ 426 w 982"/>
                <a:gd name="T27" fmla="*/ 332 h 774"/>
                <a:gd name="T28" fmla="*/ 488 w 982"/>
                <a:gd name="T29" fmla="*/ 314 h 774"/>
                <a:gd name="T30" fmla="*/ 544 w 982"/>
                <a:gd name="T31" fmla="*/ 304 h 774"/>
                <a:gd name="T32" fmla="*/ 594 w 982"/>
                <a:gd name="T33" fmla="*/ 300 h 774"/>
                <a:gd name="T34" fmla="*/ 638 w 982"/>
                <a:gd name="T35" fmla="*/ 300 h 774"/>
                <a:gd name="T36" fmla="*/ 678 w 982"/>
                <a:gd name="T37" fmla="*/ 304 h 774"/>
                <a:gd name="T38" fmla="*/ 710 w 982"/>
                <a:gd name="T39" fmla="*/ 312 h 774"/>
                <a:gd name="T40" fmla="*/ 736 w 982"/>
                <a:gd name="T41" fmla="*/ 320 h 774"/>
                <a:gd name="T42" fmla="*/ 754 w 982"/>
                <a:gd name="T43" fmla="*/ 326 h 774"/>
                <a:gd name="T44" fmla="*/ 766 w 982"/>
                <a:gd name="T45" fmla="*/ 332 h 774"/>
                <a:gd name="T46" fmla="*/ 770 w 982"/>
                <a:gd name="T47" fmla="*/ 334 h 774"/>
                <a:gd name="T48" fmla="*/ 680 w 982"/>
                <a:gd name="T49" fmla="*/ 476 h 774"/>
                <a:gd name="T50" fmla="*/ 982 w 982"/>
                <a:gd name="T51" fmla="*/ 370 h 774"/>
                <a:gd name="T52" fmla="*/ 912 w 982"/>
                <a:gd name="T53" fmla="*/ 0 h 774"/>
                <a:gd name="T54" fmla="*/ 854 w 982"/>
                <a:gd name="T55" fmla="*/ 150 h 774"/>
                <a:gd name="T56" fmla="*/ 850 w 982"/>
                <a:gd name="T57" fmla="*/ 148 h 774"/>
                <a:gd name="T58" fmla="*/ 838 w 982"/>
                <a:gd name="T59" fmla="*/ 142 h 774"/>
                <a:gd name="T60" fmla="*/ 822 w 982"/>
                <a:gd name="T61" fmla="*/ 134 h 774"/>
                <a:gd name="T62" fmla="*/ 798 w 982"/>
                <a:gd name="T63" fmla="*/ 126 h 774"/>
                <a:gd name="T64" fmla="*/ 768 w 982"/>
                <a:gd name="T65" fmla="*/ 120 h 774"/>
                <a:gd name="T66" fmla="*/ 732 w 982"/>
                <a:gd name="T67" fmla="*/ 114 h 774"/>
                <a:gd name="T68" fmla="*/ 692 w 982"/>
                <a:gd name="T69" fmla="*/ 110 h 774"/>
                <a:gd name="T70" fmla="*/ 646 w 982"/>
                <a:gd name="T71" fmla="*/ 110 h 774"/>
                <a:gd name="T72" fmla="*/ 596 w 982"/>
                <a:gd name="T73" fmla="*/ 116 h 774"/>
                <a:gd name="T74" fmla="*/ 540 w 982"/>
                <a:gd name="T75" fmla="*/ 126 h 774"/>
                <a:gd name="T76" fmla="*/ 482 w 982"/>
                <a:gd name="T77" fmla="*/ 146 h 774"/>
                <a:gd name="T78" fmla="*/ 422 w 982"/>
                <a:gd name="T79" fmla="*/ 172 h 774"/>
                <a:gd name="T80" fmla="*/ 356 w 982"/>
                <a:gd name="T81" fmla="*/ 210 h 774"/>
                <a:gd name="T82" fmla="*/ 290 w 982"/>
                <a:gd name="T83" fmla="*/ 258 h 774"/>
                <a:gd name="T84" fmla="*/ 230 w 982"/>
                <a:gd name="T85" fmla="*/ 310 h 774"/>
                <a:gd name="T86" fmla="*/ 178 w 982"/>
                <a:gd name="T87" fmla="*/ 364 h 774"/>
                <a:gd name="T88" fmla="*/ 136 w 982"/>
                <a:gd name="T89" fmla="*/ 422 h 774"/>
                <a:gd name="T90" fmla="*/ 100 w 982"/>
                <a:gd name="T91" fmla="*/ 480 h 774"/>
                <a:gd name="T92" fmla="*/ 72 w 982"/>
                <a:gd name="T93" fmla="*/ 536 h 774"/>
                <a:gd name="T94" fmla="*/ 48 w 982"/>
                <a:gd name="T95" fmla="*/ 590 h 774"/>
                <a:gd name="T96" fmla="*/ 30 w 982"/>
                <a:gd name="T97" fmla="*/ 640 h 774"/>
                <a:gd name="T98" fmla="*/ 18 w 982"/>
                <a:gd name="T99" fmla="*/ 684 h 774"/>
                <a:gd name="T100" fmla="*/ 8 w 982"/>
                <a:gd name="T101" fmla="*/ 722 h 774"/>
                <a:gd name="T102" fmla="*/ 4 w 982"/>
                <a:gd name="T103" fmla="*/ 750 h 774"/>
                <a:gd name="T104" fmla="*/ 0 w 982"/>
                <a:gd name="T105" fmla="*/ 768 h 774"/>
                <a:gd name="T106" fmla="*/ 0 w 982"/>
                <a:gd name="T107" fmla="*/ 774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82" h="774">
                  <a:moveTo>
                    <a:pt x="0" y="774"/>
                  </a:moveTo>
                  <a:lnTo>
                    <a:pt x="2" y="770"/>
                  </a:lnTo>
                  <a:lnTo>
                    <a:pt x="8" y="754"/>
                  </a:lnTo>
                  <a:lnTo>
                    <a:pt x="16" y="730"/>
                  </a:lnTo>
                  <a:lnTo>
                    <a:pt x="32" y="698"/>
                  </a:lnTo>
                  <a:lnTo>
                    <a:pt x="50" y="660"/>
                  </a:lnTo>
                  <a:lnTo>
                    <a:pt x="76" y="618"/>
                  </a:lnTo>
                  <a:lnTo>
                    <a:pt x="106" y="574"/>
                  </a:lnTo>
                  <a:lnTo>
                    <a:pt x="142" y="528"/>
                  </a:lnTo>
                  <a:lnTo>
                    <a:pt x="186" y="482"/>
                  </a:lnTo>
                  <a:lnTo>
                    <a:pt x="236" y="438"/>
                  </a:lnTo>
                  <a:lnTo>
                    <a:pt x="294" y="398"/>
                  </a:lnTo>
                  <a:lnTo>
                    <a:pt x="360" y="360"/>
                  </a:lnTo>
                  <a:lnTo>
                    <a:pt x="426" y="332"/>
                  </a:lnTo>
                  <a:lnTo>
                    <a:pt x="488" y="314"/>
                  </a:lnTo>
                  <a:lnTo>
                    <a:pt x="544" y="304"/>
                  </a:lnTo>
                  <a:lnTo>
                    <a:pt x="594" y="300"/>
                  </a:lnTo>
                  <a:lnTo>
                    <a:pt x="638" y="300"/>
                  </a:lnTo>
                  <a:lnTo>
                    <a:pt x="678" y="304"/>
                  </a:lnTo>
                  <a:lnTo>
                    <a:pt x="710" y="312"/>
                  </a:lnTo>
                  <a:lnTo>
                    <a:pt x="736" y="320"/>
                  </a:lnTo>
                  <a:lnTo>
                    <a:pt x="754" y="326"/>
                  </a:lnTo>
                  <a:lnTo>
                    <a:pt x="766" y="332"/>
                  </a:lnTo>
                  <a:lnTo>
                    <a:pt x="770" y="334"/>
                  </a:lnTo>
                  <a:lnTo>
                    <a:pt x="680" y="476"/>
                  </a:lnTo>
                  <a:lnTo>
                    <a:pt x="982" y="370"/>
                  </a:lnTo>
                  <a:lnTo>
                    <a:pt x="912" y="0"/>
                  </a:lnTo>
                  <a:lnTo>
                    <a:pt x="854" y="150"/>
                  </a:lnTo>
                  <a:lnTo>
                    <a:pt x="850" y="148"/>
                  </a:lnTo>
                  <a:lnTo>
                    <a:pt x="838" y="142"/>
                  </a:lnTo>
                  <a:lnTo>
                    <a:pt x="822" y="134"/>
                  </a:lnTo>
                  <a:lnTo>
                    <a:pt x="798" y="126"/>
                  </a:lnTo>
                  <a:lnTo>
                    <a:pt x="768" y="120"/>
                  </a:lnTo>
                  <a:lnTo>
                    <a:pt x="732" y="114"/>
                  </a:lnTo>
                  <a:lnTo>
                    <a:pt x="692" y="110"/>
                  </a:lnTo>
                  <a:lnTo>
                    <a:pt x="646" y="110"/>
                  </a:lnTo>
                  <a:lnTo>
                    <a:pt x="596" y="116"/>
                  </a:lnTo>
                  <a:lnTo>
                    <a:pt x="540" y="126"/>
                  </a:lnTo>
                  <a:lnTo>
                    <a:pt x="482" y="146"/>
                  </a:lnTo>
                  <a:lnTo>
                    <a:pt x="422" y="172"/>
                  </a:lnTo>
                  <a:lnTo>
                    <a:pt x="356" y="210"/>
                  </a:lnTo>
                  <a:lnTo>
                    <a:pt x="290" y="258"/>
                  </a:lnTo>
                  <a:lnTo>
                    <a:pt x="230" y="310"/>
                  </a:lnTo>
                  <a:lnTo>
                    <a:pt x="178" y="364"/>
                  </a:lnTo>
                  <a:lnTo>
                    <a:pt x="136" y="422"/>
                  </a:lnTo>
                  <a:lnTo>
                    <a:pt x="100" y="480"/>
                  </a:lnTo>
                  <a:lnTo>
                    <a:pt x="72" y="536"/>
                  </a:lnTo>
                  <a:lnTo>
                    <a:pt x="48" y="590"/>
                  </a:lnTo>
                  <a:lnTo>
                    <a:pt x="30" y="640"/>
                  </a:lnTo>
                  <a:lnTo>
                    <a:pt x="18" y="684"/>
                  </a:lnTo>
                  <a:lnTo>
                    <a:pt x="8" y="722"/>
                  </a:lnTo>
                  <a:lnTo>
                    <a:pt x="4" y="750"/>
                  </a:lnTo>
                  <a:lnTo>
                    <a:pt x="0" y="768"/>
                  </a:lnTo>
                  <a:lnTo>
                    <a:pt x="0" y="774"/>
                  </a:lnTo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57647"/>
                    <a:invGamma/>
                    <a:alpha val="32001"/>
                  </a:schemeClr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th-TH" sz="180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7055" name="Text Box 14"/>
            <p:cNvSpPr txBox="1">
              <a:spLocks noChangeArrowheads="1"/>
            </p:cNvSpPr>
            <p:nvPr/>
          </p:nvSpPr>
          <p:spPr bwMode="gray">
            <a:xfrm>
              <a:off x="2114" y="1579"/>
              <a:ext cx="1457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th-TH" sz="2100" b="1">
                  <a:solidFill>
                    <a:srgbClr val="000000"/>
                  </a:solidFill>
                  <a:cs typeface="KodchiangUPC" pitchFamily="18" charset="-34"/>
                </a:rPr>
                <a:t>ความพึงพอใจต่อการบริการวิชาการ</a:t>
              </a:r>
              <a:endParaRPr lang="en-US" sz="2100" b="1">
                <a:solidFill>
                  <a:srgbClr val="000000"/>
                </a:solidFill>
                <a:cs typeface="KodchiangUPC" pitchFamily="18" charset="-34"/>
              </a:endParaRPr>
            </a:p>
          </p:txBody>
        </p:sp>
        <p:sp>
          <p:nvSpPr>
            <p:cNvPr id="87056" name="Text Box 15"/>
            <p:cNvSpPr txBox="1">
              <a:spLocks noChangeArrowheads="1"/>
            </p:cNvSpPr>
            <p:nvPr/>
          </p:nvSpPr>
          <p:spPr bwMode="gray">
            <a:xfrm>
              <a:off x="4005" y="1302"/>
              <a:ext cx="655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th-TH" sz="2400" b="1">
                  <a:solidFill>
                    <a:srgbClr val="FFFFFF"/>
                  </a:solidFill>
                  <a:cs typeface="KodchiangUPC" pitchFamily="18" charset="-34"/>
                </a:rPr>
                <a:t>ข้อเสนอแนะ</a:t>
              </a:r>
              <a:endParaRPr lang="en-US" sz="2400" b="1">
                <a:solidFill>
                  <a:srgbClr val="FFFFFF"/>
                </a:solidFill>
                <a:cs typeface="KodchiangUPC" pitchFamily="18" charset="-34"/>
              </a:endParaRPr>
            </a:p>
          </p:txBody>
        </p:sp>
        <p:grpSp>
          <p:nvGrpSpPr>
            <p:cNvPr id="87057" name="Group 16"/>
            <p:cNvGrpSpPr>
              <a:grpSpLocks/>
            </p:cNvGrpSpPr>
            <p:nvPr/>
          </p:nvGrpSpPr>
          <p:grpSpPr bwMode="auto">
            <a:xfrm>
              <a:off x="528" y="1893"/>
              <a:ext cx="1416" cy="1851"/>
              <a:chOff x="576" y="1844"/>
              <a:chExt cx="1446" cy="2086"/>
            </a:xfrm>
          </p:grpSpPr>
          <p:sp>
            <p:nvSpPr>
              <p:cNvPr id="87060" name="AutoShape 17"/>
              <p:cNvSpPr>
                <a:spLocks noChangeArrowheads="1"/>
              </p:cNvSpPr>
              <p:nvPr/>
            </p:nvSpPr>
            <p:spPr bwMode="auto">
              <a:xfrm>
                <a:off x="576" y="1942"/>
                <a:ext cx="1446" cy="1988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h-TH" sz="1800">
                  <a:solidFill>
                    <a:srgbClr val="000000"/>
                  </a:solidFill>
                  <a:cs typeface="KodchiangUPC" pitchFamily="18" charset="-34"/>
                </a:endParaRPr>
              </a:p>
            </p:txBody>
          </p:sp>
          <p:sp>
            <p:nvSpPr>
              <p:cNvPr id="71698" name="AutoShape 18"/>
              <p:cNvSpPr>
                <a:spLocks noChangeArrowheads="1"/>
              </p:cNvSpPr>
              <p:nvPr/>
            </p:nvSpPr>
            <p:spPr bwMode="gray">
              <a:xfrm>
                <a:off x="712" y="1852"/>
                <a:ext cx="1174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gamma/>
                      <a:shade val="38824"/>
                      <a:invGamma/>
                    </a:schemeClr>
                  </a:gs>
                  <a:gs pos="50000">
                    <a:schemeClr val="folHlink"/>
                  </a:gs>
                  <a:gs pos="100000">
                    <a:schemeClr val="folHlink">
                      <a:gamma/>
                      <a:shade val="38824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th-TH" sz="180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7062" name="AutoShape 19"/>
              <p:cNvSpPr>
                <a:spLocks noChangeArrowheads="1"/>
              </p:cNvSpPr>
              <p:nvPr/>
            </p:nvSpPr>
            <p:spPr bwMode="auto">
              <a:xfrm flipH="1">
                <a:off x="1773" y="1897"/>
                <a:ext cx="45" cy="91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h-TH" sz="1800">
                  <a:solidFill>
                    <a:srgbClr val="000000"/>
                  </a:solidFill>
                  <a:cs typeface="KodchiangUPC" pitchFamily="18" charset="-34"/>
                </a:endParaRPr>
              </a:p>
            </p:txBody>
          </p:sp>
          <p:sp>
            <p:nvSpPr>
              <p:cNvPr id="87063" name="AutoShape 20"/>
              <p:cNvSpPr>
                <a:spLocks noChangeArrowheads="1"/>
              </p:cNvSpPr>
              <p:nvPr/>
            </p:nvSpPr>
            <p:spPr bwMode="auto">
              <a:xfrm flipH="1">
                <a:off x="776" y="1897"/>
                <a:ext cx="46" cy="91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h-TH" sz="1800">
                  <a:solidFill>
                    <a:srgbClr val="000000"/>
                  </a:solidFill>
                  <a:cs typeface="KodchiangUPC" pitchFamily="18" charset="-34"/>
                </a:endParaRPr>
              </a:p>
            </p:txBody>
          </p:sp>
          <p:sp>
            <p:nvSpPr>
              <p:cNvPr id="87064" name="Text Box 21"/>
              <p:cNvSpPr txBox="1">
                <a:spLocks noChangeArrowheads="1"/>
              </p:cNvSpPr>
              <p:nvPr/>
            </p:nvSpPr>
            <p:spPr bwMode="gray">
              <a:xfrm>
                <a:off x="804" y="1844"/>
                <a:ext cx="939" cy="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800" b="1">
                    <a:solidFill>
                      <a:srgbClr val="FFFFFF"/>
                    </a:solidFill>
                    <a:cs typeface="KodchiangUPC" pitchFamily="18" charset="-34"/>
                  </a:rPr>
                  <a:t>30 </a:t>
                </a:r>
                <a:r>
                  <a:rPr lang="th-TH" sz="1800" b="1">
                    <a:solidFill>
                      <a:srgbClr val="FFFFFF"/>
                    </a:solidFill>
                    <a:cs typeface="KodchiangUPC" pitchFamily="18" charset="-34"/>
                  </a:rPr>
                  <a:t>คน </a:t>
                </a:r>
                <a:r>
                  <a:rPr lang="en-US" sz="1800" b="1">
                    <a:solidFill>
                      <a:srgbClr val="FFFFFF"/>
                    </a:solidFill>
                    <a:cs typeface="KodchiangUPC" pitchFamily="18" charset="-34"/>
                  </a:rPr>
                  <a:t>100%</a:t>
                </a:r>
                <a:r>
                  <a:rPr lang="th-TH" sz="1800" b="1">
                    <a:solidFill>
                      <a:srgbClr val="FFFFFF"/>
                    </a:solidFill>
                    <a:cs typeface="KodchiangUPC" pitchFamily="18" charset="-34"/>
                  </a:rPr>
                  <a:t>  </a:t>
                </a:r>
                <a:endParaRPr lang="en-US" sz="1800" b="1">
                  <a:solidFill>
                    <a:srgbClr val="FFFFFF"/>
                  </a:solidFill>
                  <a:cs typeface="KodchiangUPC" pitchFamily="18" charset="-34"/>
                </a:endParaRPr>
              </a:p>
            </p:txBody>
          </p:sp>
          <p:sp>
            <p:nvSpPr>
              <p:cNvPr id="87065" name="Text Box 22"/>
              <p:cNvSpPr txBox="1">
                <a:spLocks noChangeArrowheads="1"/>
              </p:cNvSpPr>
              <p:nvPr/>
            </p:nvSpPr>
            <p:spPr bwMode="auto">
              <a:xfrm>
                <a:off x="624" y="2106"/>
                <a:ext cx="1344" cy="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endParaRPr lang="en-US" sz="1800">
                  <a:solidFill>
                    <a:srgbClr val="000000"/>
                  </a:solidFill>
                  <a:cs typeface="KodchiangUPC" pitchFamily="18" charset="-34"/>
                </a:endParaRPr>
              </a:p>
            </p:txBody>
          </p:sp>
        </p:grpSp>
        <p:sp>
          <p:nvSpPr>
            <p:cNvPr id="87058" name="Text Box 23"/>
            <p:cNvSpPr txBox="1">
              <a:spLocks noChangeArrowheads="1"/>
            </p:cNvSpPr>
            <p:nvPr/>
          </p:nvSpPr>
          <p:spPr bwMode="auto">
            <a:xfrm>
              <a:off x="2126" y="1880"/>
              <a:ext cx="1419" cy="1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85750" eaLnBrk="0" hangingPunct="0">
                <a:buFont typeface="Arial" pitchFamily="34" charset="0"/>
                <a:buChar char="•"/>
              </a:pPr>
              <a:r>
                <a:rPr lang="th-TH" sz="2000" dirty="0">
                  <a:solidFill>
                    <a:srgbClr val="000000"/>
                  </a:solidFill>
                  <a:cs typeface="KodchiangUPC" pitchFamily="18" charset="-34"/>
                </a:rPr>
                <a:t>ด้านวิทยากร</a:t>
              </a:r>
              <a:r>
                <a:rPr lang="en-US" sz="2000" dirty="0">
                  <a:solidFill>
                    <a:srgbClr val="000000"/>
                  </a:solidFill>
                  <a:cs typeface="KodchiangUPC" pitchFamily="18" charset="-34"/>
                </a:rPr>
                <a:t>   </a:t>
              </a:r>
              <a:r>
                <a:rPr lang="th-TH" sz="2000" dirty="0">
                  <a:solidFill>
                    <a:srgbClr val="000000"/>
                  </a:solidFill>
                  <a:cs typeface="KodchiangUPC" pitchFamily="18" charset="-34"/>
                </a:rPr>
                <a:t>ค่าเฉลี่ยโดยรวม</a:t>
              </a:r>
              <a:r>
                <a:rPr lang="en-US" sz="2000" dirty="0">
                  <a:solidFill>
                    <a:srgbClr val="000000"/>
                  </a:solidFill>
                  <a:cs typeface="KodchiangUPC" pitchFamily="18" charset="-34"/>
                </a:rPr>
                <a:t>4.46 </a:t>
              </a:r>
              <a:r>
                <a:rPr lang="th-TH" sz="2000" dirty="0">
                  <a:solidFill>
                    <a:srgbClr val="000000"/>
                  </a:solidFill>
                  <a:cs typeface="KodchiangUPC" pitchFamily="18" charset="-34"/>
                </a:rPr>
                <a:t>ระดับมากที่สุด</a:t>
              </a:r>
            </a:p>
            <a:p>
              <a:pPr marL="285750" indent="-285750" eaLnBrk="0" hangingPunct="0">
                <a:buFont typeface="Arial" pitchFamily="34" charset="0"/>
                <a:buChar char="•"/>
              </a:pPr>
              <a:r>
                <a:rPr lang="th-TH" sz="2000" dirty="0">
                  <a:solidFill>
                    <a:srgbClr val="000000"/>
                  </a:solidFill>
                  <a:cs typeface="KodchiangUPC" pitchFamily="18" charset="-34"/>
                </a:rPr>
                <a:t>ด้านการให้บริการของเจ้าหน้าที่ ค่าเฉลี่ยโดยรวม  </a:t>
              </a:r>
              <a:r>
                <a:rPr lang="en-US" sz="2000" dirty="0">
                  <a:solidFill>
                    <a:srgbClr val="000000"/>
                  </a:solidFill>
                  <a:cs typeface="KodchiangUPC" pitchFamily="18" charset="-34"/>
                </a:rPr>
                <a:t>4.73 </a:t>
              </a:r>
            </a:p>
            <a:p>
              <a:pPr marL="285750" indent="-285750" eaLnBrk="0" hangingPunct="0">
                <a:buFont typeface="Arial" pitchFamily="34" charset="0"/>
                <a:buChar char="•"/>
              </a:pPr>
              <a:r>
                <a:rPr lang="th-TH" sz="2000" dirty="0">
                  <a:solidFill>
                    <a:srgbClr val="000000"/>
                  </a:solidFill>
                  <a:cs typeface="KodchiangUPC" pitchFamily="18" charset="-34"/>
                </a:rPr>
                <a:t>ด้านสิ่งอำนวยความสะดวก</a:t>
              </a:r>
              <a:r>
                <a:rPr lang="en-US" sz="2000" dirty="0">
                  <a:solidFill>
                    <a:srgbClr val="000000"/>
                  </a:solidFill>
                  <a:cs typeface="KodchiangUPC" pitchFamily="18" charset="-34"/>
                </a:rPr>
                <a:t>  </a:t>
              </a:r>
              <a:r>
                <a:rPr lang="th-TH" sz="2000" dirty="0">
                  <a:solidFill>
                    <a:srgbClr val="000000"/>
                  </a:solidFill>
                  <a:cs typeface="KodchiangUPC" pitchFamily="18" charset="-34"/>
                </a:rPr>
                <a:t>ค่าเฉลี่ยโดยรวม  </a:t>
              </a:r>
              <a:r>
                <a:rPr lang="en-US" sz="2000" dirty="0">
                  <a:solidFill>
                    <a:srgbClr val="000000"/>
                  </a:solidFill>
                  <a:cs typeface="KodchiangUPC" pitchFamily="18" charset="-34"/>
                </a:rPr>
                <a:t>4.43</a:t>
              </a:r>
            </a:p>
            <a:p>
              <a:pPr marL="285750" indent="-285750" eaLnBrk="0" hangingPunct="0">
                <a:buFont typeface="Arial" pitchFamily="34" charset="0"/>
                <a:buChar char="•"/>
              </a:pPr>
              <a:r>
                <a:rPr lang="th-TH" sz="2000" dirty="0">
                  <a:solidFill>
                    <a:srgbClr val="000000"/>
                  </a:solidFill>
                  <a:cs typeface="KodchiangUPC" pitchFamily="18" charset="-34"/>
                </a:rPr>
                <a:t>ด้านภาพรวมความรู้ที่ได้จากการอบรม</a:t>
              </a:r>
              <a:r>
                <a:rPr lang="en-US" sz="2000" dirty="0">
                  <a:solidFill>
                    <a:srgbClr val="000000"/>
                  </a:solidFill>
                  <a:cs typeface="KodchiangUPC" pitchFamily="18" charset="-34"/>
                </a:rPr>
                <a:t> </a:t>
              </a:r>
              <a:r>
                <a:rPr lang="th-TH" sz="2000" dirty="0">
                  <a:solidFill>
                    <a:srgbClr val="000000"/>
                  </a:solidFill>
                  <a:cs typeface="KodchiangUPC" pitchFamily="18" charset="-34"/>
                </a:rPr>
                <a:t>ค่าเฉลี่ยโดยรวม  4.</a:t>
              </a:r>
              <a:r>
                <a:rPr lang="en-US" sz="2000" dirty="0">
                  <a:solidFill>
                    <a:srgbClr val="000000"/>
                  </a:solidFill>
                  <a:cs typeface="KodchiangUPC" pitchFamily="18" charset="-34"/>
                </a:rPr>
                <a:t>44</a:t>
              </a:r>
              <a:endParaRPr lang="th-TH" sz="2000" dirty="0">
                <a:solidFill>
                  <a:srgbClr val="000000"/>
                </a:solidFill>
                <a:cs typeface="KodchiangUPC" pitchFamily="18" charset="-34"/>
              </a:endParaRPr>
            </a:p>
            <a:p>
              <a:pPr marL="285750" indent="-285750" eaLnBrk="0" hangingPunct="0">
                <a:buFont typeface="Arial" pitchFamily="34" charset="0"/>
                <a:buChar char="•"/>
              </a:pPr>
              <a:endParaRPr lang="th-TH" sz="2000" dirty="0">
                <a:solidFill>
                  <a:srgbClr val="000000"/>
                </a:solidFill>
                <a:cs typeface="KodchiangUPC" pitchFamily="18" charset="-34"/>
              </a:endParaRPr>
            </a:p>
            <a:p>
              <a:pPr marL="285750" indent="-285750" eaLnBrk="0" hangingPunct="0">
                <a:buFont typeface="Arial" pitchFamily="34" charset="0"/>
                <a:buChar char="•"/>
              </a:pPr>
              <a:endParaRPr lang="en-US" sz="2000" dirty="0">
                <a:solidFill>
                  <a:srgbClr val="000000"/>
                </a:solidFill>
                <a:cs typeface="KodchiangUPC" pitchFamily="18" charset="-34"/>
              </a:endParaRPr>
            </a:p>
          </p:txBody>
        </p:sp>
        <p:sp>
          <p:nvSpPr>
            <p:cNvPr id="87059" name="Text Box 24"/>
            <p:cNvSpPr txBox="1">
              <a:spLocks noChangeArrowheads="1"/>
            </p:cNvSpPr>
            <p:nvPr/>
          </p:nvSpPr>
          <p:spPr bwMode="auto">
            <a:xfrm>
              <a:off x="3677" y="1555"/>
              <a:ext cx="1316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85750" eaLnBrk="0" hangingPunct="0">
                <a:buFont typeface="Arial" pitchFamily="34" charset="0"/>
                <a:buChar char="•"/>
              </a:pPr>
              <a:r>
                <a:rPr lang="th-TH" sz="1800" b="1">
                  <a:solidFill>
                    <a:srgbClr val="000000"/>
                  </a:solidFill>
                  <a:cs typeface="KodchiangUPC" pitchFamily="18" charset="-34"/>
                </a:rPr>
                <a:t>ต้องการให้จัดอบรมให้ความรู้ด้านการจัดการน้ำเพื่อการเกษตร จากพลังงานแสงอาทิตย์</a:t>
              </a:r>
            </a:p>
          </p:txBody>
        </p:sp>
      </p:grpSp>
      <p:sp>
        <p:nvSpPr>
          <p:cNvPr id="2" name="สี่เหลี่ยมผืนผ้า 1"/>
          <p:cNvSpPr/>
          <p:nvPr/>
        </p:nvSpPr>
        <p:spPr>
          <a:xfrm>
            <a:off x="225425" y="3516313"/>
            <a:ext cx="2906713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th-TH" sz="2000" dirty="0">
                <a:solidFill>
                  <a:srgbClr val="000000"/>
                </a:solidFill>
                <a:latin typeface="Arial" charset="0"/>
                <a:cs typeface="+mn-cs"/>
              </a:rPr>
              <a:t>เพศชาย คิดเป็นร้อยละ 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+mn-cs"/>
              </a:rPr>
              <a:t>60.71</a:t>
            </a:r>
            <a:r>
              <a:rPr lang="th-TH" sz="20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th-TH" sz="2000" dirty="0">
                <a:solidFill>
                  <a:srgbClr val="000000"/>
                </a:solidFill>
                <a:latin typeface="Arial" charset="0"/>
                <a:cs typeface="+mn-cs"/>
              </a:rPr>
              <a:t>มีช่วงอายุมากที่สุด 46-5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+mn-cs"/>
              </a:rPr>
              <a:t>0 </a:t>
            </a:r>
            <a:r>
              <a:rPr lang="th-TH" sz="2000" dirty="0">
                <a:solidFill>
                  <a:srgbClr val="000000"/>
                </a:solidFill>
                <a:latin typeface="Arial" charset="0"/>
                <a:cs typeface="+mn-cs"/>
              </a:rPr>
              <a:t>ปี  </a:t>
            </a:r>
          </a:p>
          <a:p>
            <a:pPr>
              <a:defRPr/>
            </a:pPr>
            <a:r>
              <a:rPr lang="th-TH" sz="2000" dirty="0">
                <a:solidFill>
                  <a:srgbClr val="000000"/>
                </a:solidFill>
                <a:latin typeface="Arial" charset="0"/>
                <a:cs typeface="+mn-cs"/>
              </a:rPr>
              <a:t>     ร้อยละ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+mn-cs"/>
              </a:rPr>
              <a:t>42</a:t>
            </a:r>
            <a:r>
              <a:rPr lang="th-TH" sz="2000" dirty="0">
                <a:solidFill>
                  <a:srgbClr val="000000"/>
                </a:solidFill>
                <a:latin typeface="Arial" charset="0"/>
                <a:cs typeface="+mn-cs"/>
              </a:rPr>
              <a:t>.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+mn-cs"/>
              </a:rPr>
              <a:t>86</a:t>
            </a:r>
            <a:r>
              <a:rPr lang="th-TH" sz="20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th-TH" sz="2000" dirty="0">
                <a:solidFill>
                  <a:srgbClr val="000000"/>
                </a:solidFill>
                <a:latin typeface="Arial" charset="0"/>
                <a:cs typeface="+mn-cs"/>
              </a:rPr>
              <a:t>ระดับการศึกษา  ร้อยละ 50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th-TH" sz="2000" dirty="0">
                <a:solidFill>
                  <a:srgbClr val="000000"/>
                </a:solidFill>
                <a:latin typeface="Arial" charset="0"/>
                <a:cs typeface="+mn-cs"/>
              </a:rPr>
              <a:t>อาชีพหลักทำนา  ร้อยละ 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+mn-cs"/>
              </a:rPr>
              <a:t>85.71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th-TH" sz="2000" dirty="0">
                <a:solidFill>
                  <a:srgbClr val="000000"/>
                </a:solidFill>
                <a:latin typeface="Arial" charset="0"/>
                <a:cs typeface="+mn-cs"/>
              </a:rPr>
              <a:t>อาชีพเสริมปลูกผัก ร้อยละ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+mn-cs"/>
              </a:rPr>
              <a:t>92.86</a:t>
            </a:r>
            <a:endParaRPr lang="th-TH" sz="20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" y="1173163"/>
            <a:ext cx="3748088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4" descr="C:\Users\Dell\Desktop\ดงมัน\IMG_25590606_103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5025" y="4211638"/>
            <a:ext cx="184467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5" descr="C:\Users\Dell\Desktop\ดงมัน\IMG_25590606_112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50" y="4403725"/>
            <a:ext cx="3603625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Picture 6" descr="C:\Users\Dell\Desktop\ดงมัน\IMG_25590606_1125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8838" y="1173163"/>
            <a:ext cx="1820862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Picture 7" descr="C:\Users\Dell\Desktop\ดงมัน\IMG_25590606_1045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2213" y="4433888"/>
            <a:ext cx="3168650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1" name="Picture 9" descr="E:\IMG_66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27463" y="1192213"/>
            <a:ext cx="3067050" cy="302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WordArt 2"/>
          <p:cNvSpPr>
            <a:spLocks noChangeArrowheads="1" noChangeShapeType="1" noTextEdit="1"/>
          </p:cNvSpPr>
          <p:nvPr/>
        </p:nvSpPr>
        <p:spPr bwMode="gray">
          <a:xfrm>
            <a:off x="3994150" y="6046788"/>
            <a:ext cx="49530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99"/>
                    </a:gs>
                    <a:gs pos="100000">
                      <a:srgbClr val="57A19A"/>
                    </a:gs>
                  </a:gsLst>
                  <a:lin ang="0" scaled="1"/>
                </a:gradFill>
                <a:effectLst>
                  <a:outerShdw dist="53882" dir="2700000" algn="ctr" rotWithShape="0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Thank You !</a:t>
            </a:r>
            <a:endParaRPr lang="th-TH" sz="3600" b="1" kern="10">
              <a:ln w="19050">
                <a:solidFill>
                  <a:srgbClr val="FFFF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6699"/>
                  </a:gs>
                  <a:gs pos="100000">
                    <a:srgbClr val="57A19A"/>
                  </a:gs>
                </a:gsLst>
                <a:lin ang="0" scaled="1"/>
              </a:gradFill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  <a:latin typeface="Arial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295400" y="5486400"/>
            <a:ext cx="6194425" cy="228600"/>
          </a:xfrm>
        </p:spPr>
        <p:txBody>
          <a:bodyPr/>
          <a:lstStyle/>
          <a:p>
            <a:pPr eaLnBrk="1" hangingPunct="1"/>
            <a:r>
              <a:rPr lang="en-US" b="0" smtClean="0">
                <a:latin typeface="Arial" pitchFamily="34" charset="0"/>
              </a:rPr>
              <a:t>www.themegallery.com</a:t>
            </a:r>
          </a:p>
        </p:txBody>
      </p:sp>
      <p:pic>
        <p:nvPicPr>
          <p:cNvPr id="890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3284538"/>
            <a:ext cx="2951163" cy="342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3" descr="C:\Users\Dell\Desktop\ดงมัน\IMG_25590606_113126.jpg"/>
          <p:cNvPicPr>
            <a:picLocks noChangeAspect="1" noChangeArrowheads="1"/>
          </p:cNvPicPr>
          <p:nvPr/>
        </p:nvPicPr>
        <p:blipFill>
          <a:blip r:embed="rId3" cstate="print"/>
          <a:srcRect r="42496" b="23814"/>
          <a:stretch>
            <a:fillRect/>
          </a:stretch>
        </p:blipFill>
        <p:spPr bwMode="auto">
          <a:xfrm>
            <a:off x="2771775" y="134938"/>
            <a:ext cx="2232025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4" descr="C:\Users\Dell\Desktop\ดงมัน\IMG_25590606_1301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0175" y="188913"/>
            <a:ext cx="3743325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5" name="Picture 5" descr="C:\Users\Dell\Desktop\ดงมัน\IMG_25590606_132234.jpg"/>
          <p:cNvPicPr>
            <a:picLocks noChangeAspect="1" noChangeArrowheads="1"/>
          </p:cNvPicPr>
          <p:nvPr/>
        </p:nvPicPr>
        <p:blipFill>
          <a:blip r:embed="rId5" cstate="print"/>
          <a:srcRect l="44383" t="13046" r="20232" b="16351"/>
          <a:stretch>
            <a:fillRect/>
          </a:stretch>
        </p:blipFill>
        <p:spPr bwMode="auto">
          <a:xfrm>
            <a:off x="120650" y="130175"/>
            <a:ext cx="2363788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6" name="Picture 6" descr="C:\Users\Dell\Desktop\ดงมัน\IMG_25590606_1330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92475" y="3106738"/>
            <a:ext cx="2189163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250825" y="1341438"/>
            <a:ext cx="8713788" cy="5327650"/>
          </a:xfrm>
        </p:spPr>
        <p:txBody>
          <a:bodyPr rtlCol="0">
            <a:noAutofit/>
          </a:bodyPr>
          <a:lstStyle/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th-TH" sz="800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สิ่งที่คาดหวังว่าจะให้เกิดขึ้น   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th-TH" sz="36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กิจกรรมกลุ่มย่อยสามารถดำเนินกิจกรรมเป็นไปตามแผนงานที่วางไว้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th-TH" sz="36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ชุมชนสามารถพึ่งตนเองได้อย่างเข้มแข็ง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th-TH" sz="36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สมาชิกแต่ละกลุ่มย่อยยังเห็นความสำคัญของโครงการ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th-TH" sz="36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จำนวนสมาชิกยังคงเหลือเท่าเดิม และชักชวนคนในชุมชนเข้ามามีส่วนร่วมในกิจกรรม 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th-TH" sz="36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ผู้บริหาร</a:t>
            </a:r>
            <a:r>
              <a:rPr lang="th-TH" sz="36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ให้ความสำคัญกับการจัดโครงการมาก</a:t>
            </a:r>
            <a:r>
              <a:rPr lang="th-TH" sz="36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ขึ้น</a:t>
            </a:r>
            <a:endParaRPr lang="th-TH" sz="4000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  <a:p>
            <a:pPr lvl="2" algn="r" eaLnBrk="1" fontAlgn="auto" hangingPunct="1">
              <a:spcAft>
                <a:spcPts val="0"/>
              </a:spcAft>
              <a:defRPr/>
            </a:pPr>
            <a:endParaRPr lang="th-TH" sz="4000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endParaRPr lang="th-TH" sz="4000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969963"/>
          </a:xfrm>
          <a:solidFill>
            <a:schemeClr val="bg1">
              <a:lumMod val="65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5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สรุปบทเรียนโครงการ</a:t>
            </a:r>
            <a:endParaRPr lang="th-TH" sz="5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250825" y="1916113"/>
            <a:ext cx="8642350" cy="421005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en-US" sz="4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**</a:t>
            </a:r>
            <a:r>
              <a:rPr lang="th-TH" sz="4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กิจกรรม</a:t>
            </a:r>
            <a:r>
              <a:rPr lang="th-TH" sz="4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กลุ่มย่อย</a:t>
            </a:r>
            <a:r>
              <a:rPr lang="th-TH" sz="4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สามารถ</a:t>
            </a:r>
            <a:r>
              <a:rPr lang="th-TH" sz="4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ดำเนินการเป็นไปตามแผนที่วางไว้</a:t>
            </a:r>
          </a:p>
          <a:p>
            <a:pPr marL="0" indent="0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en-US" sz="4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**</a:t>
            </a:r>
            <a:r>
              <a:rPr lang="th-TH" sz="4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ชุมชน</a:t>
            </a:r>
            <a:r>
              <a:rPr lang="th-TH" sz="4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สามารถพึ่งตนเองได้</a:t>
            </a:r>
          </a:p>
          <a:p>
            <a:pPr marL="0" indent="0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en-US" sz="4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**</a:t>
            </a:r>
            <a:r>
              <a:rPr lang="th-TH" sz="4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สมาชิก</a:t>
            </a:r>
            <a:r>
              <a:rPr lang="th-TH" sz="4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แต่ละกลุ่มย่อยยังเห็นความสำคัญของโครงการ</a:t>
            </a:r>
          </a:p>
          <a:p>
            <a:pPr marL="0" indent="0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en-US" sz="4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**</a:t>
            </a:r>
            <a:r>
              <a:rPr lang="th-TH" sz="4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จำนวน</a:t>
            </a:r>
            <a:r>
              <a:rPr lang="th-TH" sz="4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สมาชิกลดลงในบางกิจกรรม</a:t>
            </a:r>
            <a:endParaRPr lang="th-TH" sz="44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457200" y="333375"/>
            <a:ext cx="8362950" cy="10795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/>
          <a:p>
            <a:pPr marL="274320" indent="-27432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4800" b="1" dirty="0" smtClean="0">
                <a:solidFill>
                  <a:prstClr val="black"/>
                </a:solidFill>
                <a:latin typeface="Angsana New" pitchFamily="18" charset="-34"/>
                <a:ea typeface="+mn-ea"/>
                <a:cs typeface="Angsana New" pitchFamily="18" charset="-34"/>
              </a:rPr>
              <a:t/>
            </a:r>
            <a:br>
              <a:rPr lang="th-TH" sz="4800" b="1" dirty="0" smtClean="0">
                <a:solidFill>
                  <a:prstClr val="black"/>
                </a:solidFill>
                <a:latin typeface="Angsana New" pitchFamily="18" charset="-34"/>
                <a:ea typeface="+mn-ea"/>
                <a:cs typeface="Angsana New" pitchFamily="18" charset="-34"/>
              </a:rPr>
            </a:br>
            <a:r>
              <a:rPr lang="th-TH" sz="4800" b="1" dirty="0" smtClean="0">
                <a:solidFill>
                  <a:prstClr val="black"/>
                </a:solidFill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4800" b="1" dirty="0">
                <a:solidFill>
                  <a:prstClr val="black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สิ่งที่เกิดขึ้นจริง</a:t>
            </a:r>
            <a:br>
              <a:rPr lang="th-TH" sz="4800" b="1" dirty="0">
                <a:solidFill>
                  <a:prstClr val="black"/>
                </a:solidFill>
                <a:latin typeface="Angsana New" pitchFamily="18" charset="-34"/>
                <a:ea typeface="+mn-ea"/>
                <a:cs typeface="Angsana New" pitchFamily="18" charset="-34"/>
              </a:rPr>
            </a:br>
            <a:endParaRPr lang="th-TH" sz="4800" b="1" dirty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250825" y="1989138"/>
            <a:ext cx="8642350" cy="4137025"/>
          </a:xfrm>
        </p:spPr>
        <p:txBody>
          <a:bodyPr rtlCol="0">
            <a:normAutofit/>
          </a:bodyPr>
          <a:lstStyle/>
          <a:p>
            <a:pPr lvl="1" indent="-274320" eaLnBrk="1" fontAlgn="auto" hangingPunct="1">
              <a:spcAft>
                <a:spcPts val="0"/>
              </a:spcAft>
              <a:defRPr/>
            </a:pPr>
            <a:r>
              <a:rPr lang="th-TH" sz="4400" dirty="0" smtClean="0">
                <a:latin typeface="Angsana New" pitchFamily="18" charset="-34"/>
                <a:cs typeface="Angsana New" pitchFamily="18" charset="-34"/>
              </a:rPr>
              <a:t>สมาชิก (ทีมงาน) คิดว่าเป็นเรื่องยาก</a:t>
            </a:r>
          </a:p>
          <a:p>
            <a:pPr lvl="1" indent="-274320" eaLnBrk="1" fontAlgn="auto" hangingPunct="1">
              <a:spcAft>
                <a:spcPts val="0"/>
              </a:spcAft>
              <a:defRPr/>
            </a:pPr>
            <a:r>
              <a:rPr lang="th-TH" sz="4400" dirty="0" smtClean="0">
                <a:latin typeface="Angsana New" pitchFamily="18" charset="-34"/>
                <a:cs typeface="Angsana New" pitchFamily="18" charset="-34"/>
              </a:rPr>
              <a:t>ยังเป็นการดำเนินงานเฉพาะกลุ่ม ยังไม่สะท้อนการเป็นหมู่บ้านราชมงคล</a:t>
            </a:r>
          </a:p>
          <a:p>
            <a:pPr marL="301943" lvl="1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endParaRPr lang="th-TH" sz="44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041400"/>
          </a:xfrm>
          <a:solidFill>
            <a:schemeClr val="tx2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marL="274320" indent="-27432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สิ่งที่เกิดขึ้นจริงแตกต่างไปจากสิ่งที่</a:t>
            </a:r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คาดหวัง</a:t>
            </a:r>
            <a:endParaRPr lang="th-TH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250825" y="1773238"/>
            <a:ext cx="8642350" cy="4352925"/>
          </a:xfrm>
        </p:spPr>
        <p:txBody>
          <a:bodyPr rtlCol="0">
            <a:normAutofit/>
          </a:bodyPr>
          <a:lstStyle/>
          <a:p>
            <a:pPr marL="301943" lvl="1" indent="0" algn="thaiDist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th-TH" sz="36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ในการทำกิจกรรมต่อไป  จะทำสิ่งที่ดีขึ้นหรือแตกต่างไปจากเดิม</a:t>
            </a:r>
          </a:p>
          <a:p>
            <a:pPr marL="301943" lvl="1" indent="0" algn="thaiDist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**</a:t>
            </a:r>
            <a:r>
              <a:rPr lang="th-TH" sz="36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ทบทวน</a:t>
            </a:r>
            <a:r>
              <a:rPr lang="th-TH" sz="36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วัตถุประสงค์ แผนงาน และกระบวน การดำเนินงานโครงการที่ ผ่าน</a:t>
            </a:r>
            <a:r>
              <a:rPr lang="th-TH" sz="36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มา</a:t>
            </a:r>
          </a:p>
          <a:p>
            <a:pPr marL="301943" lvl="1" indent="0" algn="thaiDist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**</a:t>
            </a:r>
            <a:r>
              <a:rPr lang="th-TH" sz="36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ถ้าหากประโยชน์ที่ได้รับต่ำกว่าสิ่งที่ประเมินไว้ สมาชิกเห็นว่าควรจะนำงบประมาณในส่วนนี้ไปสนับสนุนหมู่บ้านที่มีผลการดำเนินงานที่ดี</a:t>
            </a:r>
          </a:p>
          <a:p>
            <a:pPr marL="301943" lvl="1" indent="0" algn="thaiDist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endParaRPr lang="th-TH" sz="3600" b="1" dirty="0" smtClean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  <a:p>
            <a:pPr marL="301943" lvl="1" indent="0" algn="thaiDist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endParaRPr lang="th-TH" sz="3600" b="1" dirty="0" smtClean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  <a:p>
            <a:pPr marL="301943" lvl="1" indent="0" algn="thaiDist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endParaRPr lang="th-TH" sz="36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  <a:p>
            <a:pPr lvl="1" indent="-274320" algn="thaiDist" eaLnBrk="1" fontAlgn="auto" hangingPunct="1">
              <a:spcAft>
                <a:spcPts val="0"/>
              </a:spcAft>
              <a:buClr>
                <a:srgbClr val="31B6FD"/>
              </a:buClr>
              <a:defRPr/>
            </a:pPr>
            <a:endParaRPr lang="th-TH" sz="3600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  <a:p>
            <a:pPr marL="274320" indent="-274320" algn="thaiDist" eaLnBrk="1" fontAlgn="auto" hangingPunct="1">
              <a:spcAft>
                <a:spcPts val="0"/>
              </a:spcAft>
              <a:defRPr/>
            </a:pPr>
            <a:endParaRPr lang="th-TH" sz="3600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457200" y="549275"/>
            <a:ext cx="8435975" cy="10414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th-TH" dirty="0" smtClean="0">
                <a:solidFill>
                  <a:srgbClr val="073E87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dirty="0" smtClean="0">
                <a:solidFill>
                  <a:srgbClr val="073E87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dirty="0" smtClean="0">
                <a:solidFill>
                  <a:srgbClr val="073E87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dirty="0" smtClean="0">
                <a:solidFill>
                  <a:srgbClr val="073E87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48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ในการทำกิจกรรมต่อไป  </a:t>
            </a:r>
            <a:br>
              <a:rPr lang="th-TH" sz="48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48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sz="48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</a:br>
            <a:endParaRPr lang="th-TH" sz="4800" b="1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มนมุมสี่เหลี่ยมผืนผ้าด้านทแยงมุม 3"/>
          <p:cNvSpPr/>
          <p:nvPr/>
        </p:nvSpPr>
        <p:spPr>
          <a:xfrm>
            <a:off x="395288" y="1844675"/>
            <a:ext cx="5040312" cy="2016125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7200" dirty="0">
                <a:solidFill>
                  <a:schemeClr val="tx1"/>
                </a:solidFill>
                <a:latin typeface="TH Charmonman" pitchFamily="66" charset="-34"/>
                <a:cs typeface="TH Charmonman" pitchFamily="66" charset="-34"/>
              </a:rPr>
              <a:t>ขอบคุณคะ</a:t>
            </a:r>
          </a:p>
        </p:txBody>
      </p:sp>
      <p:pic>
        <p:nvPicPr>
          <p:cNvPr id="94212" name="รูปภาพ 3" descr="images (27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51500" y="1844675"/>
            <a:ext cx="3241675" cy="4608513"/>
          </a:xfrm>
        </p:spPr>
      </p:pic>
      <p:pic>
        <p:nvPicPr>
          <p:cNvPr id="94213" name="รูปภาพ 3" descr="ปฏิเสธทำงาน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4005263"/>
            <a:ext cx="395922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 Ribbon 3"/>
          <p:cNvSpPr>
            <a:spLocks noGrp="1"/>
          </p:cNvSpPr>
          <p:nvPr>
            <p:ph idx="1"/>
          </p:nvPr>
        </p:nvSpPr>
        <p:spPr>
          <a:xfrm>
            <a:off x="539750" y="3141663"/>
            <a:ext cx="8229600" cy="2047875"/>
          </a:xfrm>
          <a:prstGeom prst="ribbon2">
            <a:avLst/>
          </a:prstGeom>
          <a:solidFill>
            <a:srgbClr val="00B050"/>
          </a:solidFill>
          <a:ln w="25400" cap="flat" algn="ctr">
            <a:solidFill>
              <a:srgbClr val="BBE0E3">
                <a:shade val="50000"/>
              </a:srgbClr>
            </a:solidFill>
          </a:ln>
        </p:spPr>
        <p:txBody>
          <a:bodyPr rtlCol="0" anchor="ctr">
            <a:normAutofit fontScale="92500"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h-TH" sz="9600" kern="0" dirty="0" smtClean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กิจกรรมที่ ๑</a:t>
            </a:r>
            <a:endParaRPr lang="th-TH" sz="9600" kern="0" dirty="0">
              <a:solidFill>
                <a:srgbClr val="FFFFFF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850" y="338138"/>
            <a:ext cx="8362950" cy="125253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rgbClr val="0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>กิจกรรมอนุรักษ์วัฒนธรรมประเพณี </a:t>
            </a:r>
            <a:r>
              <a:rPr lang="th-TH" sz="4000" b="1" dirty="0" smtClean="0">
                <a:solidFill>
                  <a:srgbClr val="0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/>
            </a:r>
            <a:br>
              <a:rPr lang="th-TH" sz="4000" b="1" dirty="0" smtClean="0">
                <a:solidFill>
                  <a:srgbClr val="000000"/>
                </a:solidFill>
                <a:latin typeface="Angsana New" pitchFamily="18" charset="-34"/>
                <a:ea typeface="SimSun"/>
                <a:cs typeface="Angsana New" pitchFamily="18" charset="-34"/>
              </a:rPr>
            </a:br>
            <a:r>
              <a:rPr lang="th-TH" sz="4000" b="1" dirty="0" smtClean="0">
                <a:solidFill>
                  <a:srgbClr val="0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>ภูมิ</a:t>
            </a:r>
            <a:r>
              <a:rPr lang="th-TH" sz="4000" b="1" dirty="0">
                <a:solidFill>
                  <a:srgbClr val="0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>ปัญญาท้องถิ่น </a:t>
            </a:r>
            <a:r>
              <a:rPr lang="th-TH" sz="4000" b="1" dirty="0" smtClean="0">
                <a:solidFill>
                  <a:srgbClr val="0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>เจรียง</a:t>
            </a:r>
            <a:r>
              <a:rPr lang="th-TH" sz="4000" b="1" dirty="0" err="1">
                <a:solidFill>
                  <a:srgbClr val="0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>นอร</a:t>
            </a:r>
            <a:r>
              <a:rPr lang="th-TH" sz="4000" b="1" dirty="0">
                <a:solidFill>
                  <a:srgbClr val="0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>แกว บ้านดงมัน จังหวัดสุรินทร์</a:t>
            </a:r>
            <a:endParaRPr lang="th-TH" sz="4000" b="1" dirty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รูปภาพ 3" descr="13537517_132428653851122_7009930101392851616_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สี่เหลี่ยมผืนผ้า 4"/>
          <p:cNvSpPr/>
          <p:nvPr/>
        </p:nvSpPr>
        <p:spPr>
          <a:xfrm>
            <a:off x="6500813" y="357188"/>
            <a:ext cx="2428875" cy="14287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กิจกรรมอนุรักษ์วัฒนธรรมประเพณี ภูมิปัญญาท้องถิ่น เจรียง</a:t>
            </a:r>
            <a:r>
              <a:rPr lang="th-TH" sz="2400" dirty="0" err="1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นอร</a:t>
            </a:r>
            <a:r>
              <a:rPr lang="th-TH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แกว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1198563" y="1093788"/>
            <a:ext cx="2049462" cy="11763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solidFill>
                  <a:srgbClr val="1F497D">
                    <a:lumMod val="75000"/>
                  </a:srgbClr>
                </a:solidFill>
              </a:rPr>
              <a:t>กิจกรรมอนุรักษ์วัฒนธรรมประเพณี ภูมิปัญญาท้องถิ่น เจรียง</a:t>
            </a:r>
            <a:r>
              <a:rPr lang="th-TH" sz="1800" b="1" dirty="0" err="1">
                <a:solidFill>
                  <a:srgbClr val="1F497D">
                    <a:lumMod val="75000"/>
                  </a:srgbClr>
                </a:solidFill>
              </a:rPr>
              <a:t>ซันตู๊ล</a:t>
            </a:r>
            <a:r>
              <a:rPr lang="th-TH" sz="1800" b="1" dirty="0">
                <a:solidFill>
                  <a:srgbClr val="1F497D">
                    <a:lumMod val="75000"/>
                  </a:srgbClr>
                </a:solidFill>
              </a:rPr>
              <a:t>และเจรียง</a:t>
            </a:r>
            <a:r>
              <a:rPr lang="th-TH" sz="1800" b="1" dirty="0" err="1">
                <a:solidFill>
                  <a:srgbClr val="1F497D">
                    <a:lumMod val="75000"/>
                  </a:srgbClr>
                </a:solidFill>
              </a:rPr>
              <a:t>นอร</a:t>
            </a:r>
            <a:r>
              <a:rPr lang="th-TH" sz="1800" b="1" dirty="0">
                <a:solidFill>
                  <a:srgbClr val="1F497D">
                    <a:lumMod val="75000"/>
                  </a:srgbClr>
                </a:solidFill>
              </a:rPr>
              <a:t>แกว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808413" y="1033463"/>
            <a:ext cx="2214562" cy="12858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solidFill>
                  <a:prstClr val="black"/>
                </a:solidFill>
              </a:rPr>
              <a:t>กิจกรรมอนุรักษ์วัฒนธรรมประเพณี ภูมิปัญญาท้องถิ่น เจรียง</a:t>
            </a:r>
            <a:r>
              <a:rPr lang="th-TH" sz="2000" b="1" dirty="0" err="1">
                <a:solidFill>
                  <a:prstClr val="black"/>
                </a:solidFill>
              </a:rPr>
              <a:t>นอร</a:t>
            </a:r>
            <a:r>
              <a:rPr lang="th-TH" sz="2000" b="1" dirty="0">
                <a:solidFill>
                  <a:prstClr val="black"/>
                </a:solidFill>
              </a:rPr>
              <a:t>แกว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610350" y="1066800"/>
            <a:ext cx="2071688" cy="1500188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solidFill>
                  <a:prstClr val="black"/>
                </a:solidFill>
              </a:rPr>
              <a:t>การสร้างหลักสูตรท้องถิ่นการอนุรักษ์วัฒนธรรมประเพณี ภูมิปัญญาท้องถิ่น เจรียง</a:t>
            </a:r>
            <a:r>
              <a:rPr lang="th-TH" sz="1800" b="1" dirty="0" err="1">
                <a:solidFill>
                  <a:prstClr val="black"/>
                </a:solidFill>
              </a:rPr>
              <a:t>นอร</a:t>
            </a:r>
            <a:r>
              <a:rPr lang="th-TH" sz="1800" b="1" dirty="0">
                <a:solidFill>
                  <a:prstClr val="black"/>
                </a:solidFill>
              </a:rPr>
              <a:t>แกว 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04930" y="857232"/>
            <a:ext cx="895170" cy="4143404"/>
          </a:xfrm>
          <a:prstGeom prst="rect">
            <a:avLst/>
          </a:prstGeom>
        </p:spPr>
        <p:style>
          <a:lnRef idx="1">
            <a:schemeClr val="accent4"/>
          </a:lnRef>
          <a:fillRef idx="1001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prstClr val="black"/>
                </a:solidFill>
              </a:rPr>
              <a:t>โครงการพัฒนาศักยภาพเครือข่ายหมู่บ้านราชมงคลแบบมีส่วนร่วม บ้านดงมัน จังหวัดสุรินทร์</a:t>
            </a:r>
            <a:endParaRPr lang="th-TH" sz="2000" b="1" dirty="0">
              <a:solidFill>
                <a:prstClr val="black"/>
              </a:solidFill>
            </a:endParaRPr>
          </a:p>
        </p:txBody>
      </p:sp>
      <p:sp>
        <p:nvSpPr>
          <p:cNvPr id="8" name="วงรี 7"/>
          <p:cNvSpPr/>
          <p:nvPr/>
        </p:nvSpPr>
        <p:spPr>
          <a:xfrm>
            <a:off x="2173288" y="58738"/>
            <a:ext cx="500062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solidFill>
                  <a:prstClr val="white"/>
                </a:solidFill>
              </a:rPr>
              <a:t>๒</a:t>
            </a:r>
          </a:p>
        </p:txBody>
      </p:sp>
      <p:sp>
        <p:nvSpPr>
          <p:cNvPr id="9" name="วงรี 8"/>
          <p:cNvSpPr/>
          <p:nvPr/>
        </p:nvSpPr>
        <p:spPr>
          <a:xfrm>
            <a:off x="357188" y="34925"/>
            <a:ext cx="500062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solidFill>
                  <a:prstClr val="white"/>
                </a:solidFill>
              </a:rPr>
              <a:t>๑</a:t>
            </a:r>
          </a:p>
        </p:txBody>
      </p:sp>
      <p:sp>
        <p:nvSpPr>
          <p:cNvPr id="10" name="วงรี 9"/>
          <p:cNvSpPr/>
          <p:nvPr/>
        </p:nvSpPr>
        <p:spPr>
          <a:xfrm>
            <a:off x="4621213" y="55563"/>
            <a:ext cx="500062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solidFill>
                  <a:prstClr val="white"/>
                </a:solidFill>
              </a:rPr>
              <a:t>๓</a:t>
            </a:r>
          </a:p>
        </p:txBody>
      </p:sp>
      <p:sp>
        <p:nvSpPr>
          <p:cNvPr id="11" name="วงรี 10"/>
          <p:cNvSpPr/>
          <p:nvPr/>
        </p:nvSpPr>
        <p:spPr>
          <a:xfrm>
            <a:off x="7216775" y="74613"/>
            <a:ext cx="500063" cy="571500"/>
          </a:xfrm>
          <a:prstGeom prst="ellipse">
            <a:avLst/>
          </a:prstGeom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solidFill>
                  <a:prstClr val="white"/>
                </a:solidFill>
              </a:rPr>
              <a:t>๔</a:t>
            </a:r>
          </a:p>
        </p:txBody>
      </p:sp>
      <p:cxnSp>
        <p:nvCxnSpPr>
          <p:cNvPr id="14" name="ลูกศรเชื่อมต่อแบบตรง 13"/>
          <p:cNvCxnSpPr/>
          <p:nvPr/>
        </p:nvCxnSpPr>
        <p:spPr>
          <a:xfrm>
            <a:off x="955675" y="300038"/>
            <a:ext cx="1074738" cy="15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/>
          <p:cNvCxnSpPr/>
          <p:nvPr/>
        </p:nvCxnSpPr>
        <p:spPr>
          <a:xfrm>
            <a:off x="2849563" y="315913"/>
            <a:ext cx="1643062" cy="15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ลูกศรเชื่อมต่อแบบตรง 24"/>
          <p:cNvCxnSpPr/>
          <p:nvPr/>
        </p:nvCxnSpPr>
        <p:spPr>
          <a:xfrm>
            <a:off x="5286375" y="357188"/>
            <a:ext cx="1785938" cy="15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ลูกศรเชื่อมต่อแบบตรง 51"/>
          <p:cNvCxnSpPr/>
          <p:nvPr/>
        </p:nvCxnSpPr>
        <p:spPr>
          <a:xfrm>
            <a:off x="7858125" y="357188"/>
            <a:ext cx="1271588" cy="15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0" name="สี่เหลี่ยมผืนผ้า 59"/>
          <p:cNvSpPr/>
          <p:nvPr/>
        </p:nvSpPr>
        <p:spPr>
          <a:xfrm>
            <a:off x="1116013" y="2724150"/>
            <a:ext cx="2132012" cy="12287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400" dirty="0">
                <a:solidFill>
                  <a:prstClr val="black"/>
                </a:solidFill>
                <a:cs typeface="Angsana New"/>
              </a:rPr>
              <a:t>ทีมงาน</a:t>
            </a:r>
            <a:r>
              <a:rPr lang="en-US" sz="1400" dirty="0">
                <a:solidFill>
                  <a:prstClr val="black"/>
                </a:solidFill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</a:rPr>
              <a:t>1.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กลุ่มอนุรักษ์วัฒนธรรมท้องถิ่นบ้านดงมัน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</a:rPr>
              <a:t>2. 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อาจารย์ใน </a:t>
            </a:r>
            <a:r>
              <a:rPr lang="th-TH" sz="1600" dirty="0" err="1">
                <a:solidFill>
                  <a:prstClr val="black"/>
                </a:solidFill>
                <a:cs typeface="Angsana New"/>
              </a:rPr>
              <a:t>คทจ.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 </a:t>
            </a:r>
            <a:r>
              <a:rPr lang="th-TH" sz="1600" dirty="0" err="1">
                <a:solidFill>
                  <a:prstClr val="black"/>
                </a:solidFill>
                <a:cs typeface="Angsana New"/>
              </a:rPr>
              <a:t>วข</a:t>
            </a:r>
            <a:r>
              <a:rPr lang="en-US" sz="1600" dirty="0">
                <a:solidFill>
                  <a:prstClr val="black"/>
                </a:solidFill>
              </a:rPr>
              <a:t>. 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สุรินทร์ </a:t>
            </a:r>
          </a:p>
        </p:txBody>
      </p:sp>
      <p:cxnSp>
        <p:nvCxnSpPr>
          <p:cNvPr id="68" name="ลูกศรเชื่อมต่อแบบตรง 67"/>
          <p:cNvCxnSpPr/>
          <p:nvPr/>
        </p:nvCxnSpPr>
        <p:spPr>
          <a:xfrm rot="5400000">
            <a:off x="1979613" y="2505075"/>
            <a:ext cx="357188" cy="15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ลูกศรเชื่อมต่อแบบตรง 69"/>
          <p:cNvCxnSpPr/>
          <p:nvPr/>
        </p:nvCxnSpPr>
        <p:spPr>
          <a:xfrm rot="5400000">
            <a:off x="2250281" y="835819"/>
            <a:ext cx="35718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ลูกศรเชื่อมต่อแบบตรง 72"/>
          <p:cNvCxnSpPr/>
          <p:nvPr/>
        </p:nvCxnSpPr>
        <p:spPr>
          <a:xfrm rot="5400000">
            <a:off x="4680744" y="819944"/>
            <a:ext cx="3556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ลูกศรเชื่อมต่อแบบตรง 75"/>
          <p:cNvCxnSpPr/>
          <p:nvPr/>
        </p:nvCxnSpPr>
        <p:spPr>
          <a:xfrm rot="5400000">
            <a:off x="7323932" y="819944"/>
            <a:ext cx="355600" cy="15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ลูกศรเชื่อมต่อแบบตรง 78"/>
          <p:cNvCxnSpPr/>
          <p:nvPr/>
        </p:nvCxnSpPr>
        <p:spPr>
          <a:xfrm>
            <a:off x="928688" y="500063"/>
            <a:ext cx="1000125" cy="5000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ลูกศรเชื่อมต่อแบบตรง 82"/>
          <p:cNvCxnSpPr/>
          <p:nvPr/>
        </p:nvCxnSpPr>
        <p:spPr>
          <a:xfrm>
            <a:off x="2857500" y="500063"/>
            <a:ext cx="1357313" cy="4286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ลูกศรเชื่อมต่อแบบตรง 91"/>
          <p:cNvCxnSpPr/>
          <p:nvPr/>
        </p:nvCxnSpPr>
        <p:spPr>
          <a:xfrm>
            <a:off x="5286375" y="500063"/>
            <a:ext cx="1571625" cy="4286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สี่เหลี่ยมผืนผ้า 93"/>
          <p:cNvSpPr/>
          <p:nvPr/>
        </p:nvSpPr>
        <p:spPr>
          <a:xfrm>
            <a:off x="1116013" y="4097338"/>
            <a:ext cx="2109787" cy="12303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dirty="0">
                <a:solidFill>
                  <a:prstClr val="black"/>
                </a:solidFill>
                <a:cs typeface="Angsana New"/>
              </a:rPr>
              <a:t>กิจกรรม</a:t>
            </a:r>
            <a:r>
              <a:rPr lang="en-US" sz="1600" dirty="0">
                <a:solidFill>
                  <a:prstClr val="black"/>
                </a:solidFill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</a:rPr>
              <a:t>1. 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กิจกรรมระดมความคิดเจรียง</a:t>
            </a:r>
            <a:r>
              <a:rPr lang="th-TH" sz="1600" dirty="0" err="1">
                <a:solidFill>
                  <a:prstClr val="black"/>
                </a:solidFill>
                <a:cs typeface="Angsana New"/>
              </a:rPr>
              <a:t>ซันตู๊จ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 ( </a:t>
            </a:r>
            <a:r>
              <a:rPr lang="en-US" sz="1600" dirty="0">
                <a:solidFill>
                  <a:prstClr val="black"/>
                </a:solidFill>
              </a:rPr>
              <a:t>35 </a:t>
            </a:r>
            <a:r>
              <a:rPr lang="en-US" sz="1100" dirty="0">
                <a:solidFill>
                  <a:prstClr val="black"/>
                </a:solidFill>
              </a:rPr>
              <a:t>%)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endParaRPr lang="th-TH" sz="1600" dirty="0">
              <a:solidFill>
                <a:prstClr val="black"/>
              </a:solidFill>
              <a:cs typeface="Angsana New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</a:rPr>
              <a:t>2. 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กิจกรรมระดมความคิดเจรียง</a:t>
            </a:r>
            <a:r>
              <a:rPr lang="th-TH" sz="1600" dirty="0" err="1">
                <a:solidFill>
                  <a:prstClr val="black"/>
                </a:solidFill>
                <a:cs typeface="Angsana New"/>
              </a:rPr>
              <a:t>นอร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แกว ( </a:t>
            </a:r>
            <a:r>
              <a:rPr lang="en-US" sz="1600" dirty="0">
                <a:solidFill>
                  <a:prstClr val="black"/>
                </a:solidFill>
              </a:rPr>
              <a:t>35 </a:t>
            </a:r>
            <a:r>
              <a:rPr lang="en-US" sz="1100" dirty="0">
                <a:solidFill>
                  <a:prstClr val="black"/>
                </a:solidFill>
              </a:rPr>
              <a:t>%) </a:t>
            </a:r>
            <a:endParaRPr lang="th-TH" sz="1600" dirty="0">
              <a:solidFill>
                <a:prstClr val="black"/>
              </a:solidFill>
              <a:cs typeface="Angsana New"/>
            </a:endParaRPr>
          </a:p>
        </p:txBody>
      </p:sp>
      <p:sp>
        <p:nvSpPr>
          <p:cNvPr id="99" name="สี่เหลี่ยมผืนผ้า 98"/>
          <p:cNvSpPr/>
          <p:nvPr/>
        </p:nvSpPr>
        <p:spPr>
          <a:xfrm>
            <a:off x="1116013" y="5429250"/>
            <a:ext cx="2098675" cy="5715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dirty="0">
                <a:solidFill>
                  <a:prstClr val="black"/>
                </a:solidFill>
                <a:cs typeface="Angsana New"/>
              </a:rPr>
              <a:t>ไม่มีการสร้างเครือข่าย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00" name="สี่เหลี่ยมผืนผ้า 99"/>
          <p:cNvSpPr/>
          <p:nvPr/>
        </p:nvSpPr>
        <p:spPr>
          <a:xfrm>
            <a:off x="1109663" y="6143625"/>
            <a:ext cx="2105025" cy="5715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dirty="0">
                <a:solidFill>
                  <a:prstClr val="black"/>
                </a:solidFill>
                <a:cs typeface="Angsana New"/>
              </a:rPr>
              <a:t>ไม่มีการบูร</a:t>
            </a:r>
            <a:r>
              <a:rPr lang="th-TH" sz="1600" dirty="0" err="1">
                <a:solidFill>
                  <a:prstClr val="black"/>
                </a:solidFill>
                <a:cs typeface="Angsana New"/>
              </a:rPr>
              <a:t>ณา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การเรียนการสอน </a:t>
            </a:r>
            <a:endParaRPr lang="en-US" sz="1600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</a:rPr>
              <a:t>/ 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วิจัย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01" name="สี่เหลี่ยมผืนผ้า 100"/>
          <p:cNvSpPr/>
          <p:nvPr/>
        </p:nvSpPr>
        <p:spPr>
          <a:xfrm>
            <a:off x="3708400" y="2714625"/>
            <a:ext cx="3505200" cy="1143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1.</a:t>
            </a:r>
            <a:r>
              <a:rPr lang="th-TH" sz="1400" dirty="0">
                <a:solidFill>
                  <a:prstClr val="black"/>
                </a:solidFill>
                <a:cs typeface="Angsana New"/>
              </a:rPr>
              <a:t>กลุ่มอนุรักษ์วัฒนธรรมท้องถิ่นบ้านดงมัน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2. </a:t>
            </a:r>
            <a:r>
              <a:rPr lang="th-TH" sz="1400" dirty="0">
                <a:solidFill>
                  <a:prstClr val="black"/>
                </a:solidFill>
                <a:cs typeface="Angsana New"/>
              </a:rPr>
              <a:t>อาจารย์ เจ้าหน้าที่ใน </a:t>
            </a:r>
            <a:r>
              <a:rPr lang="th-TH" sz="1400" dirty="0" err="1">
                <a:solidFill>
                  <a:prstClr val="black"/>
                </a:solidFill>
                <a:cs typeface="Angsana New"/>
              </a:rPr>
              <a:t>คทจ.</a:t>
            </a:r>
            <a:r>
              <a:rPr lang="th-TH" sz="1400" dirty="0">
                <a:solidFill>
                  <a:prstClr val="black"/>
                </a:solidFill>
                <a:cs typeface="Angsana New"/>
              </a:rPr>
              <a:t> </a:t>
            </a:r>
            <a:r>
              <a:rPr lang="th-TH" sz="1400" dirty="0" err="1">
                <a:solidFill>
                  <a:prstClr val="black"/>
                </a:solidFill>
                <a:cs typeface="Angsana New"/>
              </a:rPr>
              <a:t>วข.</a:t>
            </a:r>
            <a:r>
              <a:rPr lang="th-TH" sz="1400" dirty="0">
                <a:solidFill>
                  <a:prstClr val="black"/>
                </a:solidFill>
                <a:cs typeface="Angsana New"/>
              </a:rPr>
              <a:t>สุรินทร์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3. </a:t>
            </a:r>
            <a:r>
              <a:rPr lang="th-TH" sz="1400" dirty="0">
                <a:solidFill>
                  <a:prstClr val="black"/>
                </a:solidFill>
                <a:cs typeface="Angsana New"/>
              </a:rPr>
              <a:t>ปราชญ์ชาวบ้าน  (ครูน้ำผึ้ง  </a:t>
            </a:r>
            <a:r>
              <a:rPr lang="en-US" sz="1400" dirty="0">
                <a:solidFill>
                  <a:prstClr val="black"/>
                </a:solidFill>
              </a:rPr>
              <a:t>/ </a:t>
            </a:r>
            <a:r>
              <a:rPr lang="th-TH" sz="1400" dirty="0">
                <a:solidFill>
                  <a:prstClr val="black"/>
                </a:solidFill>
                <a:cs typeface="Angsana New"/>
              </a:rPr>
              <a:t>ผอ. โฆษิต</a:t>
            </a:r>
            <a:r>
              <a:rPr lang="en-US" sz="1400" dirty="0">
                <a:solidFill>
                  <a:prstClr val="black"/>
                </a:solidFill>
              </a:rPr>
              <a:t>/ </a:t>
            </a:r>
            <a:r>
              <a:rPr lang="th-TH" sz="1400" dirty="0">
                <a:solidFill>
                  <a:prstClr val="black"/>
                </a:solidFill>
                <a:cs typeface="Angsana New"/>
              </a:rPr>
              <a:t>ครูสมานชัย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4. </a:t>
            </a:r>
            <a:r>
              <a:rPr lang="th-TH" sz="1400" dirty="0">
                <a:solidFill>
                  <a:prstClr val="black"/>
                </a:solidFill>
                <a:cs typeface="Angsana New"/>
              </a:rPr>
              <a:t>สื่อมวลชน (พิรุณ อุ่นศรี</a:t>
            </a:r>
            <a:r>
              <a:rPr lang="en-US" sz="1400" dirty="0">
                <a:solidFill>
                  <a:prstClr val="black"/>
                </a:solidFill>
              </a:rPr>
              <a:t>/ </a:t>
            </a:r>
            <a:r>
              <a:rPr lang="th-TH" sz="1400" dirty="0">
                <a:solidFill>
                  <a:prstClr val="black"/>
                </a:solidFill>
                <a:cs typeface="Angsana New"/>
              </a:rPr>
              <a:t>ผู้ใหญ่ ห้า ก)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5. </a:t>
            </a:r>
            <a:r>
              <a:rPr lang="th-TH" sz="1400" dirty="0">
                <a:solidFill>
                  <a:prstClr val="black"/>
                </a:solidFill>
                <a:cs typeface="Angsana New"/>
              </a:rPr>
              <a:t>ครูและนักเรียนในโรงเรียนบ้านดงมัน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600" dirty="0">
              <a:solidFill>
                <a:prstClr val="black"/>
              </a:solidFill>
              <a:cs typeface="Angsana New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th-TH" sz="1600" dirty="0">
              <a:solidFill>
                <a:prstClr val="black"/>
              </a:solidFill>
              <a:cs typeface="Angsana New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600" dirty="0">
              <a:solidFill>
                <a:prstClr val="black"/>
              </a:solidFill>
              <a:cs typeface="Angsana New"/>
            </a:endParaRPr>
          </a:p>
        </p:txBody>
      </p:sp>
      <p:cxnSp>
        <p:nvCxnSpPr>
          <p:cNvPr id="105" name="ลูกศรเชื่อมต่อแบบตรง 104"/>
          <p:cNvCxnSpPr/>
          <p:nvPr/>
        </p:nvCxnSpPr>
        <p:spPr>
          <a:xfrm rot="5400000">
            <a:off x="4752182" y="2534444"/>
            <a:ext cx="355600" cy="15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สี่เหลี่ยมผืนผ้า 108"/>
          <p:cNvSpPr/>
          <p:nvPr/>
        </p:nvSpPr>
        <p:spPr>
          <a:xfrm>
            <a:off x="3706813" y="3978275"/>
            <a:ext cx="5080000" cy="1651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500" dirty="0">
                <a:solidFill>
                  <a:prstClr val="black"/>
                </a:solidFill>
                <a:cs typeface="Angsana New"/>
              </a:rPr>
              <a:t>กิจกรรมอนุรักษ์วัฒนธรรม ประเพณี ภูมิปัญญาท้องถิ่น เจรียง</a:t>
            </a:r>
            <a:r>
              <a:rPr lang="th-TH" sz="1500" dirty="0" err="1">
                <a:solidFill>
                  <a:prstClr val="black"/>
                </a:solidFill>
                <a:cs typeface="Angsana New"/>
              </a:rPr>
              <a:t>นอร</a:t>
            </a:r>
            <a:r>
              <a:rPr lang="th-TH" sz="1500" dirty="0">
                <a:solidFill>
                  <a:prstClr val="black"/>
                </a:solidFill>
                <a:cs typeface="Angsana New"/>
              </a:rPr>
              <a:t>แกว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</a:rPr>
              <a:t>- </a:t>
            </a:r>
            <a:r>
              <a:rPr lang="th-TH" sz="1500" dirty="0">
                <a:solidFill>
                  <a:prstClr val="black"/>
                </a:solidFill>
                <a:cs typeface="Angsana New"/>
              </a:rPr>
              <a:t>ประวัติและความเป็นมาของเจรียง</a:t>
            </a:r>
            <a:r>
              <a:rPr lang="th-TH" sz="1500" dirty="0" err="1">
                <a:solidFill>
                  <a:prstClr val="black"/>
                </a:solidFill>
                <a:cs typeface="Angsana New"/>
              </a:rPr>
              <a:t>นอร</a:t>
            </a:r>
            <a:r>
              <a:rPr lang="th-TH" sz="1500" dirty="0">
                <a:solidFill>
                  <a:prstClr val="black"/>
                </a:solidFill>
                <a:cs typeface="Angsana New"/>
              </a:rPr>
              <a:t>แกว </a:t>
            </a:r>
            <a:endParaRPr lang="en-US" sz="1500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</a:rPr>
              <a:t>- </a:t>
            </a:r>
            <a:r>
              <a:rPr lang="th-TH" sz="1500" dirty="0">
                <a:solidFill>
                  <a:prstClr val="black"/>
                </a:solidFill>
                <a:cs typeface="Angsana New"/>
              </a:rPr>
              <a:t> เนื้อร้องของเจรียง</a:t>
            </a:r>
            <a:r>
              <a:rPr lang="th-TH" sz="1500" dirty="0" err="1">
                <a:solidFill>
                  <a:prstClr val="black"/>
                </a:solidFill>
                <a:cs typeface="Angsana New"/>
              </a:rPr>
              <a:t>นอร</a:t>
            </a:r>
            <a:r>
              <a:rPr lang="th-TH" sz="1500" dirty="0">
                <a:solidFill>
                  <a:prstClr val="black"/>
                </a:solidFill>
                <a:cs typeface="Angsana New"/>
              </a:rPr>
              <a:t>แกว</a:t>
            </a:r>
            <a:endParaRPr lang="en-US" sz="1500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</a:rPr>
              <a:t>- </a:t>
            </a:r>
            <a:r>
              <a:rPr lang="th-TH" sz="1500" dirty="0">
                <a:solidFill>
                  <a:prstClr val="black"/>
                </a:solidFill>
                <a:cs typeface="Angsana New"/>
              </a:rPr>
              <a:t>ทำนองของเจรียง</a:t>
            </a:r>
            <a:r>
              <a:rPr lang="th-TH" sz="1500" dirty="0" err="1">
                <a:solidFill>
                  <a:prstClr val="black"/>
                </a:solidFill>
                <a:cs typeface="Angsana New"/>
              </a:rPr>
              <a:t>นอร</a:t>
            </a:r>
            <a:r>
              <a:rPr lang="th-TH" sz="1500" dirty="0">
                <a:solidFill>
                  <a:prstClr val="black"/>
                </a:solidFill>
                <a:cs typeface="Angsana New"/>
              </a:rPr>
              <a:t>แกวสำหรับประกอบกับเครื่องดนตรีสำหรับการขับร้องเจรียง</a:t>
            </a:r>
            <a:r>
              <a:rPr lang="th-TH" sz="1500" dirty="0" err="1">
                <a:solidFill>
                  <a:prstClr val="black"/>
                </a:solidFill>
                <a:cs typeface="Angsana New"/>
              </a:rPr>
              <a:t>นอร</a:t>
            </a:r>
            <a:r>
              <a:rPr lang="th-TH" sz="1500" dirty="0">
                <a:solidFill>
                  <a:prstClr val="black"/>
                </a:solidFill>
                <a:cs typeface="Angsana New"/>
              </a:rPr>
              <a:t>แกว</a:t>
            </a:r>
            <a:endParaRPr lang="en-US" sz="1500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</a:rPr>
              <a:t>- </a:t>
            </a:r>
            <a:r>
              <a:rPr lang="th-TH" sz="1500" dirty="0">
                <a:solidFill>
                  <a:prstClr val="black"/>
                </a:solidFill>
                <a:cs typeface="Angsana New"/>
              </a:rPr>
              <a:t>รูปแบบการแต่งกายประกอบการแสดงเจรียง</a:t>
            </a:r>
            <a:r>
              <a:rPr lang="th-TH" sz="1500" dirty="0" err="1">
                <a:solidFill>
                  <a:prstClr val="black"/>
                </a:solidFill>
                <a:cs typeface="Angsana New"/>
              </a:rPr>
              <a:t>นอร</a:t>
            </a:r>
            <a:r>
              <a:rPr lang="th-TH" sz="1500" dirty="0">
                <a:solidFill>
                  <a:prstClr val="black"/>
                </a:solidFill>
                <a:cs typeface="Angsana New"/>
              </a:rPr>
              <a:t>แกว</a:t>
            </a:r>
            <a:endParaRPr lang="en-US" sz="1500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</a:rPr>
              <a:t>- </a:t>
            </a:r>
            <a:r>
              <a:rPr lang="th-TH" sz="1500" dirty="0">
                <a:solidFill>
                  <a:prstClr val="black"/>
                </a:solidFill>
                <a:cs typeface="Angsana New"/>
              </a:rPr>
              <a:t>รูปแบบท่ารำประกอบการแสดงเจรียง</a:t>
            </a:r>
            <a:r>
              <a:rPr lang="th-TH" sz="1500" dirty="0" err="1">
                <a:solidFill>
                  <a:prstClr val="black"/>
                </a:solidFill>
                <a:cs typeface="Angsana New"/>
              </a:rPr>
              <a:t>นอร</a:t>
            </a:r>
            <a:r>
              <a:rPr lang="th-TH" sz="1500" dirty="0">
                <a:solidFill>
                  <a:prstClr val="black"/>
                </a:solidFill>
                <a:cs typeface="Angsana New"/>
              </a:rPr>
              <a:t>แกว</a:t>
            </a:r>
            <a:endParaRPr lang="en-US" sz="1500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600" dirty="0">
              <a:solidFill>
                <a:prstClr val="black"/>
              </a:solidFill>
              <a:cs typeface="Angsana New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th-TH" sz="1600" dirty="0">
              <a:solidFill>
                <a:prstClr val="black"/>
              </a:solidFill>
              <a:cs typeface="Angsana New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600" dirty="0">
              <a:solidFill>
                <a:prstClr val="black"/>
              </a:solidFill>
              <a:cs typeface="Angsana New"/>
            </a:endParaRPr>
          </a:p>
        </p:txBody>
      </p:sp>
      <p:cxnSp>
        <p:nvCxnSpPr>
          <p:cNvPr id="110" name="ลูกศรเชื่อมต่อแบบตรง 109"/>
          <p:cNvCxnSpPr/>
          <p:nvPr/>
        </p:nvCxnSpPr>
        <p:spPr>
          <a:xfrm flipV="1">
            <a:off x="3252788" y="4668838"/>
            <a:ext cx="368300" cy="95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สี่เหลี่ยมผืนผ้า 114"/>
          <p:cNvSpPr/>
          <p:nvPr/>
        </p:nvSpPr>
        <p:spPr>
          <a:xfrm>
            <a:off x="3713163" y="5765800"/>
            <a:ext cx="5073650" cy="4286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200" dirty="0">
                <a:solidFill>
                  <a:prstClr val="black"/>
                </a:solidFill>
                <a:cs typeface="Angsana New"/>
              </a:rPr>
              <a:t>สำนักศิลปวัฒนธรรม มหาวิทยาลัยราช</a:t>
            </a:r>
            <a:r>
              <a:rPr lang="th-TH" sz="1200" dirty="0" err="1">
                <a:solidFill>
                  <a:prstClr val="black"/>
                </a:solidFill>
                <a:cs typeface="Angsana New"/>
              </a:rPr>
              <a:t>ภัฏ</a:t>
            </a:r>
            <a:r>
              <a:rPr lang="th-TH" sz="1200" dirty="0">
                <a:solidFill>
                  <a:prstClr val="black"/>
                </a:solidFill>
                <a:cs typeface="Angsana New"/>
              </a:rPr>
              <a:t>สุรินทร์ </a:t>
            </a:r>
            <a:r>
              <a:rPr lang="en-US" sz="1200" dirty="0">
                <a:solidFill>
                  <a:prstClr val="black"/>
                </a:solidFill>
              </a:rPr>
              <a:t>/ </a:t>
            </a:r>
            <a:r>
              <a:rPr lang="th-TH" sz="1200" dirty="0">
                <a:solidFill>
                  <a:prstClr val="black"/>
                </a:solidFill>
                <a:cs typeface="Angsana New"/>
              </a:rPr>
              <a:t>มหาวิทยาลัยสารคาม</a:t>
            </a:r>
            <a:r>
              <a:rPr lang="en-US" sz="1200" dirty="0">
                <a:solidFill>
                  <a:prstClr val="black"/>
                </a:solidFill>
              </a:rPr>
              <a:t>/ </a:t>
            </a:r>
            <a:r>
              <a:rPr lang="th-TH" sz="1200" dirty="0">
                <a:solidFill>
                  <a:prstClr val="black"/>
                </a:solidFill>
                <a:cs typeface="Angsana New"/>
              </a:rPr>
              <a:t>สื่อสารมวลชนในจังหวัดสุรินทร์ </a:t>
            </a:r>
            <a:r>
              <a:rPr lang="en-US" sz="1200" dirty="0">
                <a:solidFill>
                  <a:prstClr val="black"/>
                </a:solidFill>
              </a:rPr>
              <a:t>/ </a:t>
            </a:r>
            <a:r>
              <a:rPr lang="th-TH" sz="1200" dirty="0">
                <a:solidFill>
                  <a:prstClr val="black"/>
                </a:solidFill>
                <a:cs typeface="Angsana New"/>
              </a:rPr>
              <a:t>กลุ่มอนุรักษ์</a:t>
            </a:r>
            <a:r>
              <a:rPr lang="th-TH" sz="1200" dirty="0" err="1">
                <a:solidFill>
                  <a:prstClr val="black"/>
                </a:solidFill>
                <a:cs typeface="Angsana New"/>
              </a:rPr>
              <a:t>กันตรึม</a:t>
            </a:r>
            <a:r>
              <a:rPr lang="th-TH" sz="1200" dirty="0">
                <a:solidFill>
                  <a:prstClr val="black"/>
                </a:solidFill>
                <a:cs typeface="Angsana New"/>
              </a:rPr>
              <a:t>สุรินทร์  มหาวิทยาลัยมหาจุฬาลง</a:t>
            </a:r>
            <a:r>
              <a:rPr lang="th-TH" sz="1200" dirty="0" err="1">
                <a:solidFill>
                  <a:prstClr val="black"/>
                </a:solidFill>
                <a:cs typeface="Angsana New"/>
              </a:rPr>
              <a:t>กรณ</a:t>
            </a:r>
            <a:r>
              <a:rPr lang="th-TH" sz="1200" dirty="0">
                <a:solidFill>
                  <a:prstClr val="black"/>
                </a:solidFill>
                <a:cs typeface="Angsana New"/>
              </a:rPr>
              <a:t>ราชวิทยาลัย วิทยาเขตสุรินทร์ </a:t>
            </a:r>
            <a:r>
              <a:rPr lang="en-US" sz="1200" dirty="0">
                <a:solidFill>
                  <a:prstClr val="black"/>
                </a:solidFill>
              </a:rPr>
              <a:t>/ </a:t>
            </a:r>
            <a:r>
              <a:rPr lang="th-TH" sz="1200" dirty="0" err="1">
                <a:solidFill>
                  <a:prstClr val="black"/>
                </a:solidFill>
                <a:cs typeface="Angsana New"/>
              </a:rPr>
              <a:t>รร</a:t>
            </a:r>
            <a:r>
              <a:rPr lang="th-TH" sz="1200" dirty="0">
                <a:solidFill>
                  <a:prstClr val="black"/>
                </a:solidFill>
                <a:cs typeface="Angsana New"/>
              </a:rPr>
              <a:t> บ้านดงมัน 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116" name="ลูกศรเชื่อมต่อแบบตรง 115"/>
          <p:cNvCxnSpPr/>
          <p:nvPr/>
        </p:nvCxnSpPr>
        <p:spPr>
          <a:xfrm flipV="1">
            <a:off x="3271838" y="5922963"/>
            <a:ext cx="368300" cy="79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สี่เหลี่ยมผืนผ้า 116"/>
          <p:cNvSpPr/>
          <p:nvPr/>
        </p:nvSpPr>
        <p:spPr>
          <a:xfrm>
            <a:off x="3708400" y="6351588"/>
            <a:ext cx="5078413" cy="4286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200" dirty="0">
                <a:solidFill>
                  <a:prstClr val="black"/>
                </a:solidFill>
                <a:cs typeface="Angsana New"/>
              </a:rPr>
              <a:t>บทความวิชาการเรื่อง “การอนุรักษ์</a:t>
            </a:r>
            <a:r>
              <a:rPr lang="th-TH" sz="1200" dirty="0" err="1">
                <a:solidFill>
                  <a:prstClr val="black"/>
                </a:solidFill>
                <a:cs typeface="Angsana New"/>
              </a:rPr>
              <a:t>วัฒนธรรรม</a:t>
            </a:r>
            <a:r>
              <a:rPr lang="th-TH" sz="1200" dirty="0">
                <a:solidFill>
                  <a:prstClr val="black"/>
                </a:solidFill>
                <a:cs typeface="Angsana New"/>
              </a:rPr>
              <a:t>เจรียง</a:t>
            </a:r>
            <a:r>
              <a:rPr lang="th-TH" sz="1200" dirty="0" err="1">
                <a:solidFill>
                  <a:prstClr val="black"/>
                </a:solidFill>
                <a:cs typeface="Angsana New"/>
              </a:rPr>
              <a:t>นอร</a:t>
            </a:r>
            <a:r>
              <a:rPr lang="th-TH" sz="1200" dirty="0">
                <a:solidFill>
                  <a:prstClr val="black"/>
                </a:solidFill>
                <a:cs typeface="Angsana New"/>
              </a:rPr>
              <a:t>แกวในอีสานใต้”  ลุ่มแม่น้ำมูล วารสารศิลปะและวัฒนธรรม  มหาวิทยาลัยราช</a:t>
            </a:r>
            <a:r>
              <a:rPr lang="th-TH" sz="1200" dirty="0" err="1">
                <a:solidFill>
                  <a:prstClr val="black"/>
                </a:solidFill>
                <a:cs typeface="Angsana New"/>
              </a:rPr>
              <a:t>ภัฏ</a:t>
            </a:r>
            <a:r>
              <a:rPr lang="th-TH" sz="1200" dirty="0">
                <a:solidFill>
                  <a:prstClr val="black"/>
                </a:solidFill>
                <a:cs typeface="Angsana New"/>
              </a:rPr>
              <a:t>สุรินทร์ จังหวัดสุรินทร์  (ปีที่ </a:t>
            </a:r>
            <a:r>
              <a:rPr lang="en-US" sz="1200" dirty="0">
                <a:solidFill>
                  <a:prstClr val="black"/>
                </a:solidFill>
              </a:rPr>
              <a:t>11 </a:t>
            </a:r>
            <a:r>
              <a:rPr lang="th-TH" sz="1200" dirty="0">
                <a:solidFill>
                  <a:prstClr val="black"/>
                </a:solidFill>
                <a:cs typeface="Angsana New"/>
              </a:rPr>
              <a:t>ฉบับที่ </a:t>
            </a:r>
            <a:r>
              <a:rPr lang="en-US" sz="1200" dirty="0">
                <a:solidFill>
                  <a:prstClr val="black"/>
                </a:solidFill>
              </a:rPr>
              <a:t>1) </a:t>
            </a:r>
          </a:p>
        </p:txBody>
      </p:sp>
      <p:cxnSp>
        <p:nvCxnSpPr>
          <p:cNvPr id="122" name="ลูกศรเชื่อมต่อแบบตรง 121"/>
          <p:cNvCxnSpPr/>
          <p:nvPr/>
        </p:nvCxnSpPr>
        <p:spPr>
          <a:xfrm flipV="1">
            <a:off x="3279775" y="3286125"/>
            <a:ext cx="368300" cy="95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ลูกศรเชื่อมต่อแบบตรง 122"/>
          <p:cNvCxnSpPr/>
          <p:nvPr/>
        </p:nvCxnSpPr>
        <p:spPr>
          <a:xfrm>
            <a:off x="3214688" y="6572250"/>
            <a:ext cx="428625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10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000"/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1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000"/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2000"/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000"/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000"/>
                                        <p:tgtEl>
                                          <p:spTgt spid="1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0"/>
                                        <p:tgtEl>
                                          <p:spTgt spid="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000"/>
                                        <p:tgtEl>
                                          <p:spTgt spid="1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20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2000"/>
                                        <p:tgtEl>
                                          <p:spTgt spid="1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0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4" grpId="0" build="allAtOnce" animBg="1"/>
      <p:bldP spid="5" grpId="0" build="allAtOnce" animBg="1"/>
      <p:bldP spid="7" grpId="0" build="p" animBg="1"/>
      <p:bldP spid="8" grpId="0" build="allAtOnce" animBg="1"/>
      <p:bldP spid="9" grpId="0" build="p" animBg="1"/>
      <p:bldP spid="10" grpId="0" build="allAtOnce" animBg="1"/>
      <p:bldP spid="11" grpId="0" build="allAtOnce" animBg="1"/>
      <p:bldP spid="60" grpId="0" build="allAtOnce" animBg="1"/>
      <p:bldP spid="94" grpId="0" build="p" animBg="1"/>
      <p:bldP spid="99" grpId="0" build="p" animBg="1"/>
      <p:bldP spid="100" grpId="0" build="p" animBg="1"/>
      <p:bldP spid="101" grpId="0" build="allAtOnce" animBg="1"/>
      <p:bldP spid="109" grpId="0" build="allAtOnce" animBg="1"/>
      <p:bldP spid="115" grpId="0" build="allAtOnce" animBg="1"/>
      <p:bldP spid="117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 Ribbon 3"/>
          <p:cNvSpPr>
            <a:spLocks noGrp="1"/>
          </p:cNvSpPr>
          <p:nvPr>
            <p:ph idx="1"/>
          </p:nvPr>
        </p:nvSpPr>
        <p:spPr>
          <a:xfrm>
            <a:off x="539750" y="3357563"/>
            <a:ext cx="8229600" cy="2047875"/>
          </a:xfrm>
          <a:prstGeom prst="ribbon2">
            <a:avLst/>
          </a:prstGeom>
          <a:solidFill>
            <a:srgbClr val="00B050"/>
          </a:solidFill>
          <a:ln w="25400" cap="flat" algn="ctr">
            <a:solidFill>
              <a:srgbClr val="BBE0E3">
                <a:shade val="50000"/>
              </a:srgbClr>
            </a:solidFill>
          </a:ln>
        </p:spPr>
        <p:txBody>
          <a:bodyPr rtlCol="0" anchor="ctr">
            <a:normAutofit fontScale="92500"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h-TH" sz="9600" kern="0" dirty="0" smtClean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กิจกรรมที่ ๒</a:t>
            </a:r>
            <a:endParaRPr lang="th-TH" sz="9600" kern="0" dirty="0">
              <a:solidFill>
                <a:srgbClr val="FFFFFF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850" y="338138"/>
            <a:ext cx="8362950" cy="12525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>
                <a:solidFill>
                  <a:srgbClr val="0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>กิจกรรมการปลูกผักปลอดสารพิษให้ประสบ</a:t>
            </a:r>
            <a:r>
              <a:rPr lang="th-TH" b="1" dirty="0" smtClean="0">
                <a:solidFill>
                  <a:srgbClr val="0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>ความสำเร็จ</a:t>
            </a:r>
            <a:br>
              <a:rPr lang="th-TH" b="1" dirty="0" smtClean="0">
                <a:solidFill>
                  <a:srgbClr val="000000"/>
                </a:solidFill>
                <a:latin typeface="Angsana New" pitchFamily="18" charset="-34"/>
                <a:ea typeface="SimSun"/>
                <a:cs typeface="Angsana New" pitchFamily="18" charset="-34"/>
              </a:rPr>
            </a:br>
            <a:r>
              <a:rPr lang="th-TH" b="1" dirty="0" smtClean="0">
                <a:solidFill>
                  <a:srgbClr val="0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>ตาม</a:t>
            </a:r>
            <a:r>
              <a:rPr lang="th-TH" b="1" dirty="0">
                <a:solidFill>
                  <a:srgbClr val="000000"/>
                </a:solidFill>
                <a:latin typeface="Angsana New" pitchFamily="18" charset="-34"/>
                <a:ea typeface="SimSun"/>
                <a:cs typeface="Angsana New" pitchFamily="18" charset="-34"/>
              </a:rPr>
              <a:t>แนวทางเศรษฐกิจพอเพียง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รูปภาพ 3" descr="นายสมยศ อ่านไทสง (ประธานกลุ่ม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0" y="714375"/>
            <a:ext cx="3352800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143500" y="5429250"/>
            <a:ext cx="3643313" cy="9540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นายสมยศ อ่านไทสง</a:t>
            </a:r>
            <a:b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ประธานกลุ่มปลูกผักปลอดสารพิษ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6738" y="5429250"/>
            <a:ext cx="4000500" cy="9540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อาจารย์ทิฆัมพร  โคตรทัศน์</a:t>
            </a:r>
            <a:r>
              <a:rPr lang="th-TH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หัวหน้ากิจกรรมกลุ่มปลูกผักปลอดสารพิษ</a:t>
            </a:r>
          </a:p>
        </p:txBody>
      </p:sp>
      <p:pic>
        <p:nvPicPr>
          <p:cNvPr id="55301" name="รูปภาพ 8" descr="12622564_801982119945522_5019033910078225502_o (1).jpg"/>
          <p:cNvPicPr>
            <a:picLocks noChangeAspect="1"/>
          </p:cNvPicPr>
          <p:nvPr/>
        </p:nvPicPr>
        <p:blipFill>
          <a:blip r:embed="rId3" cstate="print"/>
          <a:srcRect l="14063" r="12500" b="35416"/>
          <a:stretch>
            <a:fillRect/>
          </a:stretch>
        </p:blipFill>
        <p:spPr bwMode="auto">
          <a:xfrm>
            <a:off x="857250" y="714375"/>
            <a:ext cx="3357563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รูปคลื่น">
  <a:themeElements>
    <a:clrScheme name="รูปคลื่น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รูปคลื่น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รูปคลื่น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66TGp_bamboo_green_v2">
  <a:themeElements>
    <a:clrScheme name="Default Design 1">
      <a:dk1>
        <a:srgbClr val="000000"/>
      </a:dk1>
      <a:lt1>
        <a:srgbClr val="FFFFFF"/>
      </a:lt1>
      <a:dk2>
        <a:srgbClr val="336699"/>
      </a:dk2>
      <a:lt2>
        <a:srgbClr val="B2B2B2"/>
      </a:lt2>
      <a:accent1>
        <a:srgbClr val="57A19A"/>
      </a:accent1>
      <a:accent2>
        <a:srgbClr val="B0BA4C"/>
      </a:accent2>
      <a:accent3>
        <a:srgbClr val="FFFFFF"/>
      </a:accent3>
      <a:accent4>
        <a:srgbClr val="000000"/>
      </a:accent4>
      <a:accent5>
        <a:srgbClr val="B4CDCA"/>
      </a:accent5>
      <a:accent6>
        <a:srgbClr val="9FA844"/>
      </a:accent6>
      <a:hlink>
        <a:srgbClr val="B2572A"/>
      </a:hlink>
      <a:folHlink>
        <a:srgbClr val="4B3CA8"/>
      </a:folHlink>
    </a:clrScheme>
    <a:fontScheme name="Default Design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336699"/>
        </a:dk2>
        <a:lt2>
          <a:srgbClr val="B2B2B2"/>
        </a:lt2>
        <a:accent1>
          <a:srgbClr val="57A19A"/>
        </a:accent1>
        <a:accent2>
          <a:srgbClr val="B0BA4C"/>
        </a:accent2>
        <a:accent3>
          <a:srgbClr val="FFFFFF"/>
        </a:accent3>
        <a:accent4>
          <a:srgbClr val="000000"/>
        </a:accent4>
        <a:accent5>
          <a:srgbClr val="B4CDCA"/>
        </a:accent5>
        <a:accent6>
          <a:srgbClr val="9FA844"/>
        </a:accent6>
        <a:hlink>
          <a:srgbClr val="B2572A"/>
        </a:hlink>
        <a:folHlink>
          <a:srgbClr val="4B3C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3366"/>
        </a:dk1>
        <a:lt1>
          <a:srgbClr val="FFFFFF"/>
        </a:lt1>
        <a:dk2>
          <a:srgbClr val="6E4C4C"/>
        </a:dk2>
        <a:lt2>
          <a:srgbClr val="B2B2B2"/>
        </a:lt2>
        <a:accent1>
          <a:srgbClr val="5E9DC8"/>
        </a:accent1>
        <a:accent2>
          <a:srgbClr val="75BF8C"/>
        </a:accent2>
        <a:accent3>
          <a:srgbClr val="FFFFFF"/>
        </a:accent3>
        <a:accent4>
          <a:srgbClr val="002A56"/>
        </a:accent4>
        <a:accent5>
          <a:srgbClr val="B6CCE0"/>
        </a:accent5>
        <a:accent6>
          <a:srgbClr val="69AD7E"/>
        </a:accent6>
        <a:hlink>
          <a:srgbClr val="6366D5"/>
        </a:hlink>
        <a:folHlink>
          <a:srgbClr val="CC9E4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450807"/>
        </a:dk1>
        <a:lt1>
          <a:srgbClr val="FFFFFF"/>
        </a:lt1>
        <a:dk2>
          <a:srgbClr val="2096B2"/>
        </a:dk2>
        <a:lt2>
          <a:srgbClr val="B2B2B2"/>
        </a:lt2>
        <a:accent1>
          <a:srgbClr val="D0600C"/>
        </a:accent1>
        <a:accent2>
          <a:srgbClr val="C6BF36"/>
        </a:accent2>
        <a:accent3>
          <a:srgbClr val="FFFFFF"/>
        </a:accent3>
        <a:accent4>
          <a:srgbClr val="3A0605"/>
        </a:accent4>
        <a:accent5>
          <a:srgbClr val="E4B6AA"/>
        </a:accent5>
        <a:accent6>
          <a:srgbClr val="B3AD30"/>
        </a:accent6>
        <a:hlink>
          <a:srgbClr val="7AAB39"/>
        </a:hlink>
        <a:folHlink>
          <a:srgbClr val="9C5E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472</TotalTime>
  <Words>1837</Words>
  <Application>Microsoft Office PowerPoint</Application>
  <PresentationFormat>นำเสนอทางหน้าจอ (4:3)</PresentationFormat>
  <Paragraphs>279</Paragraphs>
  <Slides>47</Slides>
  <Notes>5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5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47</vt:i4>
      </vt:variant>
    </vt:vector>
  </HeadingPairs>
  <TitlesOfParts>
    <vt:vector size="53" baseType="lpstr">
      <vt:lpstr>รูปคลื่น</vt:lpstr>
      <vt:lpstr>066TGp_bamboo_green_v2</vt:lpstr>
      <vt:lpstr>Austin</vt:lpstr>
      <vt:lpstr>ชุดรูปแบบของ Office</vt:lpstr>
      <vt:lpstr>1_ชุดรูปแบบของ Office</vt:lpstr>
      <vt:lpstr>Image</vt:lpstr>
      <vt:lpstr> การประชุมร่วมระหว่าง มทร.อีสาน ชุมชน และ อบต.คอโค โครงการพัฒนาศักยภาพเครือข่ายหมู่บ้านราชมงคล แบบมีส่วนร่วม บ้านดงมัน ตำบลคอโค  จังหวัดสุรินทร์  ประจำปีงบประมาณ พ.ศ.๒๕๖๐ วันที่ ๑๕  พฤศจิกายน  ๒๕๕๙ ณ ศูนย์สาธิตการตลาดบ้านดงมัน</vt:lpstr>
      <vt:lpstr>เป้าหมายโครงการ</vt:lpstr>
      <vt:lpstr>ภาพนิ่ง 3</vt:lpstr>
      <vt:lpstr>สรุปเป้าหมายด้านผลผลิต</vt:lpstr>
      <vt:lpstr>กิจกรรมอนุรักษ์วัฒนธรรมประเพณี  ภูมิปัญญาท้องถิ่น เจรียงนอรแกว บ้านดงมัน จังหวัดสุรินทร์</vt:lpstr>
      <vt:lpstr>ภาพนิ่ง 6</vt:lpstr>
      <vt:lpstr>ภาพนิ่ง 7</vt:lpstr>
      <vt:lpstr>กิจกรรมการปลูกผักปลอดสารพิษให้ประสบความสำเร็จ ตามแนวทางเศรษฐกิจพอเพียง</vt:lpstr>
      <vt:lpstr>ภาพนิ่ง 9</vt:lpstr>
      <vt:lpstr>คณะกรรมการดำเนินงาน</vt:lpstr>
      <vt:lpstr>1) อบรมให้ความรู้เทคนิคการป้องกันโรคและแมลงในผักอินทรีย์  2) อบรมให้ความรู้ระบบประหยัดน้ำเพื่อลดต้นทุน</vt:lpstr>
      <vt:lpstr>ภาพนิ่ง 12</vt:lpstr>
      <vt:lpstr>ปีที่ 2 พ.ศ. 2558  ดูงานผู้ประสบความสำเร็จ ณ กลุ่มปลูกผักปลอดสารพิษ อ.ซำสูง จ.ขอนแก่น </vt:lpstr>
      <vt:lpstr>ปีที่ 3 พ.ศ. 2559   เมื่อวันที่ 2 กรกฎาคม 2559  ให้ความรู้เรื่องความเชื่อมโยงแนวทางเศรษฐกิจพอเพียงกับการบันทึกบัญชีรายรับ-รายจ่าย เพื่อจัดทำบัญชีต้นทุนการประกอบอาชีพปลูกผักปลอดสารพิษ </vt:lpstr>
      <vt:lpstr>นักศึกษาสาขาวิชาการบัญชีร่วมบูรณาการกับการเรียนการสอนวิชาการวางแผนและควบคุมโดยงบประมาณ โดยให้นักศึกษาได้ร่วมสัมภาษณ์และเก็บข้อมูลพื้นฐาน</vt:lpstr>
      <vt:lpstr>อาจารย์ให้คำปรึกษาแนะนำกับนักศึกษาในการเก็บข้อมูล</vt:lpstr>
      <vt:lpstr>อาจารย์ร่วมสัมภาษณ์</vt:lpstr>
      <vt:lpstr>                นำข้อมูลจากการสัมภาษณ์สะท้อนกลับร่วมกับสมาชิกกลุ่ม           1) ปัญหาและอุปสรรค     2) แผนพัฒนา 5 ปี     3) ความต้องการของชุมชน</vt:lpstr>
      <vt:lpstr>สมาชิกรับสมุดบัญชี เพื่อนำไปบันทึกรายรับ-รายจ่ายที่เกิดขึ้นจริง ในการประกอบอาชีพปลูกผักปลอดสารพิษ เพื่อนำข้อมูลมาวิเคราะห์ต้นทุนต่อไป</vt:lpstr>
      <vt:lpstr>มอบเมล็ดพันธุ์ผักคะน้า ผักขึ้นฉ่าย ผักกวางตุ้ง ผักสลัด ผักชี และตาข่ายกรองแสง</vt:lpstr>
      <vt:lpstr>ปัญหา อุปสรรค และแนวทางการแก้ไข</vt:lpstr>
      <vt:lpstr>ภาพนิ่ง 22</vt:lpstr>
      <vt:lpstr>ข้อเสนอแนะ และความต้องการของชุมชน</vt:lpstr>
      <vt:lpstr>กิจกรรมเทคนิคการเพาะเห็ดเพื่อเพิ่มรายได้</vt:lpstr>
      <vt:lpstr>วัตถุประสงค์</vt:lpstr>
      <vt:lpstr>วิธีการดำเนินงาน</vt:lpstr>
      <vt:lpstr>รูปกิจกรรม</vt:lpstr>
      <vt:lpstr>ภาพนิ่ง 28</vt:lpstr>
      <vt:lpstr>ภาพนิ่ง 29</vt:lpstr>
      <vt:lpstr>กระบวนการที่ทำให้เกิดการเปลี่ยนแปลงที่ดีขึ้น</vt:lpstr>
      <vt:lpstr>ปัญหาและอุปสรรค</vt:lpstr>
      <vt:lpstr>กิจกรรมการพัฒนาศักยภาพศูนย์การเรียนรู้บ้านดงมัน “หลักสูตรเทคนิคการเลี้ยงไก่พื้นเมืองเพื่อเพิ่มรายได้”</vt:lpstr>
      <vt:lpstr>กิจกรรมการกระจายสินค้าเกษตรอินทรีย์ หมู่บ้านราชมงคล</vt:lpstr>
      <vt:lpstr>โครงการ การกระจายสินค้าเกษตรอินทรีย์หมู่บ้านราชมงคล</vt:lpstr>
      <vt:lpstr>Contents</vt:lpstr>
      <vt:lpstr>ภาพนิ่ง 36</vt:lpstr>
      <vt:lpstr>ภาพนิ่ง 37</vt:lpstr>
      <vt:lpstr>วิธีการดำเนินงาน</vt:lpstr>
      <vt:lpstr>กลุ่มเป้าหมาย</vt:lpstr>
      <vt:lpstr>ผลการประเมินโครงการ</vt:lpstr>
      <vt:lpstr>ภาพนิ่ง 41</vt:lpstr>
      <vt:lpstr>ภาพนิ่ง 42</vt:lpstr>
      <vt:lpstr>สรุปบทเรียนโครงการ</vt:lpstr>
      <vt:lpstr>  สิ่งที่เกิดขึ้นจริง </vt:lpstr>
      <vt:lpstr>สิ่งที่เกิดขึ้นจริงแตกต่างไปจากสิ่งที่คาดหวัง</vt:lpstr>
      <vt:lpstr>  ในการทำกิจกรรมต่อไป    </vt:lpstr>
      <vt:lpstr>ภาพนิ่ง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โครงการพัฒนาศักยภาพเครือข่ายหมู่บ้านราชมงคลแบบมีส่วนร่วมบ้านดงมัน  จังหวัดสุรินทร์  ประจำปีงบประมาณ พ.ศ.๒๕๕๙</dc:title>
  <dc:creator>Niraman</dc:creator>
  <cp:lastModifiedBy>SaminaRoom</cp:lastModifiedBy>
  <cp:revision>41</cp:revision>
  <dcterms:created xsi:type="dcterms:W3CDTF">2016-09-09T07:10:00Z</dcterms:created>
  <dcterms:modified xsi:type="dcterms:W3CDTF">2016-11-15T12:20:25Z</dcterms:modified>
</cp:coreProperties>
</file>